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56" r:id="rId2"/>
    <p:sldMasterId id="2147483804" r:id="rId3"/>
  </p:sldMasterIdLst>
  <p:sldIdLst>
    <p:sldId id="260" r:id="rId4"/>
    <p:sldId id="264" r:id="rId5"/>
    <p:sldId id="274" r:id="rId6"/>
    <p:sldId id="261" r:id="rId7"/>
    <p:sldId id="266" r:id="rId8"/>
    <p:sldId id="295" r:id="rId9"/>
    <p:sldId id="258" r:id="rId10"/>
    <p:sldId id="281" r:id="rId11"/>
    <p:sldId id="278" r:id="rId12"/>
    <p:sldId id="277" r:id="rId13"/>
    <p:sldId id="283" r:id="rId14"/>
    <p:sldId id="296" r:id="rId15"/>
    <p:sldId id="297" r:id="rId16"/>
    <p:sldId id="286" r:id="rId17"/>
    <p:sldId id="269" r:id="rId18"/>
    <p:sldId id="288" r:id="rId19"/>
    <p:sldId id="287" r:id="rId20"/>
    <p:sldId id="294" r:id="rId21"/>
    <p:sldId id="290" r:id="rId22"/>
    <p:sldId id="299" r:id="rId23"/>
    <p:sldId id="298" r:id="rId24"/>
    <p:sldId id="300" r:id="rId25"/>
    <p:sldId id="291" r:id="rId26"/>
    <p:sldId id="292" r:id="rId27"/>
    <p:sldId id="301" r:id="rId28"/>
    <p:sldId id="293"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A4B858C-6D8D-41BC-B68A-7C31B795DE11}">
          <p14:sldIdLst>
            <p14:sldId id="260"/>
            <p14:sldId id="264"/>
          </p14:sldIdLst>
        </p14:section>
        <p14:section name="Untitled Section" id="{8EB4A7A1-3926-4C63-BEA1-5A77E154071F}">
          <p14:sldIdLst>
            <p14:sldId id="274"/>
            <p14:sldId id="261"/>
            <p14:sldId id="266"/>
            <p14:sldId id="295"/>
            <p14:sldId id="258"/>
            <p14:sldId id="281"/>
          </p14:sldIdLst>
        </p14:section>
        <p14:section name="Untitled Section" id="{593529AD-2E50-4C8E-A5F7-F6D85BC64D22}">
          <p14:sldIdLst>
            <p14:sldId id="278"/>
            <p14:sldId id="277"/>
          </p14:sldIdLst>
        </p14:section>
        <p14:section name="Untitled Section" id="{671922BB-0DB9-4EBB-87D8-BFAB2A03246C}">
          <p14:sldIdLst>
            <p14:sldId id="283"/>
            <p14:sldId id="296"/>
            <p14:sldId id="297"/>
            <p14:sldId id="286"/>
            <p14:sldId id="269"/>
            <p14:sldId id="288"/>
          </p14:sldIdLst>
        </p14:section>
        <p14:section name="Untitled Section" id="{9E1ECFBF-88A1-415E-AC77-5E3770228B0F}">
          <p14:sldIdLst>
            <p14:sldId id="287"/>
          </p14:sldIdLst>
        </p14:section>
        <p14:section name="Untitled Section" id="{2DF0B436-439E-44AD-89D5-ED3087BA13DD}">
          <p14:sldIdLst>
            <p14:sldId id="294"/>
          </p14:sldIdLst>
        </p14:section>
        <p14:section name="Untitled Section" id="{DBAB0CAC-D525-4105-B307-B8223885E3EE}">
          <p14:sldIdLst>
            <p14:sldId id="290"/>
            <p14:sldId id="299"/>
            <p14:sldId id="298"/>
            <p14:sldId id="300"/>
            <p14:sldId id="291"/>
            <p14:sldId id="292"/>
            <p14:sldId id="301"/>
            <p14:sldId id="29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28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83" autoAdjust="0"/>
  </p:normalViewPr>
  <p:slideViewPr>
    <p:cSldViewPr>
      <p:cViewPr varScale="1">
        <p:scale>
          <a:sx n="64" d="100"/>
          <a:sy n="64" d="100"/>
        </p:scale>
        <p:origin x="1340"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4A435F-A729-4921-A4C0-D23950B34352}" type="doc">
      <dgm:prSet loTypeId="urn:microsoft.com/office/officeart/2005/8/layout/radial2" loCatId="relationship" qsTypeId="urn:microsoft.com/office/officeart/2005/8/quickstyle/simple3" qsCatId="simple" csTypeId="urn:microsoft.com/office/officeart/2005/8/colors/colorful2" csCatId="colorful" phldr="1"/>
      <dgm:spPr/>
      <dgm:t>
        <a:bodyPr/>
        <a:lstStyle/>
        <a:p>
          <a:endParaRPr lang="en-US"/>
        </a:p>
      </dgm:t>
    </dgm:pt>
    <dgm:pt modelId="{9634133D-0F38-410C-96CC-E4592D31392F}">
      <dgm:prSet custT="1"/>
      <dgm:spPr/>
      <dgm:t>
        <a:bodyPr/>
        <a:lstStyle/>
        <a:p>
          <a:pPr rtl="0"/>
          <a:r>
            <a:rPr lang="vi-VN" sz="2000" b="1">
              <a:latin typeface="+mj-lt"/>
            </a:rPr>
            <a:t>Bạn sẽ chủ động hơn trong học tập</a:t>
          </a:r>
          <a:endParaRPr lang="en-US" sz="2000" b="1">
            <a:latin typeface="+mj-lt"/>
          </a:endParaRPr>
        </a:p>
      </dgm:t>
    </dgm:pt>
    <dgm:pt modelId="{A5DAFACA-793B-4F88-B689-E331BC703613}" type="parTrans" cxnId="{F64B83BF-F0EF-4114-AA3E-524A313053DF}">
      <dgm:prSet/>
      <dgm:spPr/>
      <dgm:t>
        <a:bodyPr/>
        <a:lstStyle/>
        <a:p>
          <a:endParaRPr lang="en-US"/>
        </a:p>
      </dgm:t>
    </dgm:pt>
    <dgm:pt modelId="{B71C9662-D812-496A-A35C-3FB1C49288A5}" type="sibTrans" cxnId="{F64B83BF-F0EF-4114-AA3E-524A313053DF}">
      <dgm:prSet/>
      <dgm:spPr/>
      <dgm:t>
        <a:bodyPr/>
        <a:lstStyle/>
        <a:p>
          <a:endParaRPr lang="en-US"/>
        </a:p>
      </dgm:t>
    </dgm:pt>
    <dgm:pt modelId="{579C809C-B9C6-413C-812D-2CCE86F578C0}">
      <dgm:prSet custT="1"/>
      <dgm:spPr/>
      <dgm:t>
        <a:bodyPr/>
        <a:lstStyle/>
        <a:p>
          <a:pPr rtl="0"/>
          <a:r>
            <a:rPr lang="vi-VN" sz="2000" b="1">
              <a:latin typeface="+mj-lt"/>
            </a:rPr>
            <a:t>bạn sẽ giỏi hơn trong giao tiếp, trong cách làm việc nhóm.... </a:t>
          </a:r>
          <a:endParaRPr lang="en-US" sz="2000" b="1">
            <a:latin typeface="+mj-lt"/>
          </a:endParaRPr>
        </a:p>
      </dgm:t>
    </dgm:pt>
    <dgm:pt modelId="{88D299D5-A144-488C-8CD9-AF6CBD8331F8}" type="parTrans" cxnId="{CBBFDB81-6051-44A0-B92C-612C435C6C12}">
      <dgm:prSet/>
      <dgm:spPr/>
      <dgm:t>
        <a:bodyPr/>
        <a:lstStyle/>
        <a:p>
          <a:endParaRPr lang="en-US"/>
        </a:p>
      </dgm:t>
    </dgm:pt>
    <dgm:pt modelId="{69E921DE-B10D-4485-AF8A-4BD059AFF088}" type="sibTrans" cxnId="{CBBFDB81-6051-44A0-B92C-612C435C6C12}">
      <dgm:prSet/>
      <dgm:spPr/>
      <dgm:t>
        <a:bodyPr/>
        <a:lstStyle/>
        <a:p>
          <a:endParaRPr lang="en-US"/>
        </a:p>
      </dgm:t>
    </dgm:pt>
    <dgm:pt modelId="{52718D18-3B4C-4528-B90B-50820B7996CA}">
      <dgm:prSet custT="1"/>
      <dgm:spPr/>
      <dgm:t>
        <a:bodyPr/>
        <a:lstStyle/>
        <a:p>
          <a:pPr rtl="0"/>
          <a:r>
            <a:rPr lang="vi-VN" sz="2000" b="1">
              <a:latin typeface="+mj-lt"/>
            </a:rPr>
            <a:t>Đặc biệt đây là giai đoạn tiền đề tạo điều kiện cho bạn làm tốt luận văn tốt nghiệp sau này!</a:t>
          </a:r>
          <a:endParaRPr lang="en-US" sz="2000" b="1">
            <a:latin typeface="+mj-lt"/>
          </a:endParaRPr>
        </a:p>
      </dgm:t>
    </dgm:pt>
    <dgm:pt modelId="{E6468982-11C0-4DB0-9643-04958F6D77B9}" type="parTrans" cxnId="{EFED8779-6049-46C3-B704-39BF72C228A6}">
      <dgm:prSet/>
      <dgm:spPr/>
      <dgm:t>
        <a:bodyPr/>
        <a:lstStyle/>
        <a:p>
          <a:endParaRPr lang="en-US"/>
        </a:p>
      </dgm:t>
    </dgm:pt>
    <dgm:pt modelId="{379F818C-A226-4049-ACFF-D7765AD8A244}" type="sibTrans" cxnId="{EFED8779-6049-46C3-B704-39BF72C228A6}">
      <dgm:prSet/>
      <dgm:spPr/>
      <dgm:t>
        <a:bodyPr/>
        <a:lstStyle/>
        <a:p>
          <a:endParaRPr lang="en-US"/>
        </a:p>
      </dgm:t>
    </dgm:pt>
    <dgm:pt modelId="{248FA87D-CAD4-4DCA-9A72-DD4EAFA27826}" type="pres">
      <dgm:prSet presAssocID="{574A435F-A729-4921-A4C0-D23950B34352}" presName="composite" presStyleCnt="0">
        <dgm:presLayoutVars>
          <dgm:chMax val="5"/>
          <dgm:dir/>
          <dgm:animLvl val="ctr"/>
          <dgm:resizeHandles val="exact"/>
        </dgm:presLayoutVars>
      </dgm:prSet>
      <dgm:spPr/>
      <dgm:t>
        <a:bodyPr/>
        <a:lstStyle/>
        <a:p>
          <a:endParaRPr lang="en-US"/>
        </a:p>
      </dgm:t>
    </dgm:pt>
    <dgm:pt modelId="{0579C1CD-FC07-4A08-83E8-A929FAF07B68}" type="pres">
      <dgm:prSet presAssocID="{574A435F-A729-4921-A4C0-D23950B34352}" presName="cycle" presStyleCnt="0"/>
      <dgm:spPr/>
    </dgm:pt>
    <dgm:pt modelId="{6B07A7D6-2F3E-4AA0-8F8F-F33224255C23}" type="pres">
      <dgm:prSet presAssocID="{574A435F-A729-4921-A4C0-D23950B34352}" presName="centerShape" presStyleCnt="0"/>
      <dgm:spPr/>
    </dgm:pt>
    <dgm:pt modelId="{A84EAC2F-4E59-4FF4-9946-B20BDF9D007B}" type="pres">
      <dgm:prSet presAssocID="{574A435F-A729-4921-A4C0-D23950B34352}" presName="connSite" presStyleLbl="node1" presStyleIdx="0" presStyleCnt="4"/>
      <dgm:spPr/>
    </dgm:pt>
    <dgm:pt modelId="{ECBD1857-98E9-4519-80F0-0155504DAD50}" type="pres">
      <dgm:prSet presAssocID="{574A435F-A729-4921-A4C0-D23950B34352}" presName="visible" presStyleLbl="node1" presStyleIdx="0" presStyleCnt="4" custLinFactNeighborX="8032" custLinFactNeighborY="-8526"/>
      <dgm:spPr>
        <a:blipFill rotWithShape="1">
          <a:blip xmlns:r="http://schemas.openxmlformats.org/officeDocument/2006/relationships" r:embed="rId1"/>
          <a:stretch>
            <a:fillRect/>
          </a:stretch>
        </a:blipFill>
      </dgm:spPr>
    </dgm:pt>
    <dgm:pt modelId="{F0997E44-75A4-4238-B4E4-3B494EEA3558}" type="pres">
      <dgm:prSet presAssocID="{A5DAFACA-793B-4F88-B689-E331BC703613}" presName="Name25" presStyleLbl="parChTrans1D1" presStyleIdx="0" presStyleCnt="3"/>
      <dgm:spPr/>
      <dgm:t>
        <a:bodyPr/>
        <a:lstStyle/>
        <a:p>
          <a:endParaRPr lang="en-US"/>
        </a:p>
      </dgm:t>
    </dgm:pt>
    <dgm:pt modelId="{44EDC69B-EADA-429B-AC0F-2F1C46812A92}" type="pres">
      <dgm:prSet presAssocID="{9634133D-0F38-410C-96CC-E4592D31392F}" presName="node" presStyleCnt="0"/>
      <dgm:spPr/>
    </dgm:pt>
    <dgm:pt modelId="{43104014-9CB5-4640-A02C-0AFBEE9A19A5}" type="pres">
      <dgm:prSet presAssocID="{9634133D-0F38-410C-96CC-E4592D31392F}" presName="parentNode" presStyleLbl="node1" presStyleIdx="1" presStyleCnt="4" custScaleX="121173" custScaleY="121173" custLinFactNeighborX="76141" custLinFactNeighborY="1734">
        <dgm:presLayoutVars>
          <dgm:chMax val="1"/>
          <dgm:bulletEnabled val="1"/>
        </dgm:presLayoutVars>
      </dgm:prSet>
      <dgm:spPr/>
      <dgm:t>
        <a:bodyPr/>
        <a:lstStyle/>
        <a:p>
          <a:endParaRPr lang="en-US"/>
        </a:p>
      </dgm:t>
    </dgm:pt>
    <dgm:pt modelId="{32BE4F29-41E5-4AA7-9339-A4B963EC6C51}" type="pres">
      <dgm:prSet presAssocID="{9634133D-0F38-410C-96CC-E4592D31392F}" presName="childNode" presStyleLbl="revTx" presStyleIdx="0" presStyleCnt="0">
        <dgm:presLayoutVars>
          <dgm:bulletEnabled val="1"/>
        </dgm:presLayoutVars>
      </dgm:prSet>
      <dgm:spPr/>
    </dgm:pt>
    <dgm:pt modelId="{C54A5E5E-5DA1-44EE-B05D-8357B49A8B3E}" type="pres">
      <dgm:prSet presAssocID="{88D299D5-A144-488C-8CD9-AF6CBD8331F8}" presName="Name25" presStyleLbl="parChTrans1D1" presStyleIdx="1" presStyleCnt="3"/>
      <dgm:spPr/>
      <dgm:t>
        <a:bodyPr/>
        <a:lstStyle/>
        <a:p>
          <a:endParaRPr lang="en-US"/>
        </a:p>
      </dgm:t>
    </dgm:pt>
    <dgm:pt modelId="{3EACF0A1-D22C-4B00-BBF3-F8B3BA2D22FC}" type="pres">
      <dgm:prSet presAssocID="{579C809C-B9C6-413C-812D-2CCE86F578C0}" presName="node" presStyleCnt="0"/>
      <dgm:spPr/>
    </dgm:pt>
    <dgm:pt modelId="{D7EA6ABC-429B-48CF-ACB1-EF2B924F735B}" type="pres">
      <dgm:prSet presAssocID="{579C809C-B9C6-413C-812D-2CCE86F578C0}" presName="parentNode" presStyleLbl="node1" presStyleIdx="2" presStyleCnt="4" custScaleX="134294" custScaleY="134294" custLinFactX="8468" custLinFactNeighborX="100000" custLinFactNeighborY="-50">
        <dgm:presLayoutVars>
          <dgm:chMax val="1"/>
          <dgm:bulletEnabled val="1"/>
        </dgm:presLayoutVars>
      </dgm:prSet>
      <dgm:spPr/>
      <dgm:t>
        <a:bodyPr/>
        <a:lstStyle/>
        <a:p>
          <a:endParaRPr lang="en-US"/>
        </a:p>
      </dgm:t>
    </dgm:pt>
    <dgm:pt modelId="{CE41ADBC-21BE-4111-B033-16F796BCA1C9}" type="pres">
      <dgm:prSet presAssocID="{579C809C-B9C6-413C-812D-2CCE86F578C0}" presName="childNode" presStyleLbl="revTx" presStyleIdx="0" presStyleCnt="0">
        <dgm:presLayoutVars>
          <dgm:bulletEnabled val="1"/>
        </dgm:presLayoutVars>
      </dgm:prSet>
      <dgm:spPr/>
    </dgm:pt>
    <dgm:pt modelId="{6C44B13D-D56C-4EA3-8D7B-32D756CD2833}" type="pres">
      <dgm:prSet presAssocID="{E6468982-11C0-4DB0-9643-04958F6D77B9}" presName="Name25" presStyleLbl="parChTrans1D1" presStyleIdx="2" presStyleCnt="3"/>
      <dgm:spPr/>
      <dgm:t>
        <a:bodyPr/>
        <a:lstStyle/>
        <a:p>
          <a:endParaRPr lang="en-US"/>
        </a:p>
      </dgm:t>
    </dgm:pt>
    <dgm:pt modelId="{2EB0BA66-D1BF-4D63-9D7A-C1B0ED3CDB34}" type="pres">
      <dgm:prSet presAssocID="{52718D18-3B4C-4528-B90B-50820B7996CA}" presName="node" presStyleCnt="0"/>
      <dgm:spPr/>
    </dgm:pt>
    <dgm:pt modelId="{40171B40-E87F-4263-B12A-FB9A5A2F9E3E}" type="pres">
      <dgm:prSet presAssocID="{52718D18-3B4C-4528-B90B-50820B7996CA}" presName="parentNode" presStyleLbl="node1" presStyleIdx="3" presStyleCnt="4" custScaleX="143874" custScaleY="143874" custLinFactNeighborX="29914" custLinFactNeighborY="-19209">
        <dgm:presLayoutVars>
          <dgm:chMax val="1"/>
          <dgm:bulletEnabled val="1"/>
        </dgm:presLayoutVars>
      </dgm:prSet>
      <dgm:spPr/>
      <dgm:t>
        <a:bodyPr/>
        <a:lstStyle/>
        <a:p>
          <a:endParaRPr lang="en-US"/>
        </a:p>
      </dgm:t>
    </dgm:pt>
    <dgm:pt modelId="{4861F67A-C55B-43A9-92B8-9E2F9E28A64B}" type="pres">
      <dgm:prSet presAssocID="{52718D18-3B4C-4528-B90B-50820B7996CA}" presName="childNode" presStyleLbl="revTx" presStyleIdx="0" presStyleCnt="0">
        <dgm:presLayoutVars>
          <dgm:bulletEnabled val="1"/>
        </dgm:presLayoutVars>
      </dgm:prSet>
      <dgm:spPr/>
    </dgm:pt>
  </dgm:ptLst>
  <dgm:cxnLst>
    <dgm:cxn modelId="{091AF448-24C1-4747-B9FD-C172E0AEDDE0}" type="presOf" srcId="{A5DAFACA-793B-4F88-B689-E331BC703613}" destId="{F0997E44-75A4-4238-B4E4-3B494EEA3558}" srcOrd="0" destOrd="0" presId="urn:microsoft.com/office/officeart/2005/8/layout/radial2"/>
    <dgm:cxn modelId="{EFED8779-6049-46C3-B704-39BF72C228A6}" srcId="{574A435F-A729-4921-A4C0-D23950B34352}" destId="{52718D18-3B4C-4528-B90B-50820B7996CA}" srcOrd="2" destOrd="0" parTransId="{E6468982-11C0-4DB0-9643-04958F6D77B9}" sibTransId="{379F818C-A226-4049-ACFF-D7765AD8A244}"/>
    <dgm:cxn modelId="{541D45E3-26F0-4EDC-82FF-13552DF079C8}" type="presOf" srcId="{88D299D5-A144-488C-8CD9-AF6CBD8331F8}" destId="{C54A5E5E-5DA1-44EE-B05D-8357B49A8B3E}" srcOrd="0" destOrd="0" presId="urn:microsoft.com/office/officeart/2005/8/layout/radial2"/>
    <dgm:cxn modelId="{60FBC2A0-A0BC-4722-964F-00F5B72A6A49}" type="presOf" srcId="{574A435F-A729-4921-A4C0-D23950B34352}" destId="{248FA87D-CAD4-4DCA-9A72-DD4EAFA27826}" srcOrd="0" destOrd="0" presId="urn:microsoft.com/office/officeart/2005/8/layout/radial2"/>
    <dgm:cxn modelId="{76102C55-C63B-43AA-AF27-BB0F6D030E7E}" type="presOf" srcId="{579C809C-B9C6-413C-812D-2CCE86F578C0}" destId="{D7EA6ABC-429B-48CF-ACB1-EF2B924F735B}" srcOrd="0" destOrd="0" presId="urn:microsoft.com/office/officeart/2005/8/layout/radial2"/>
    <dgm:cxn modelId="{D7A9F0D4-36BA-4886-8968-FCC65B3C9675}" type="presOf" srcId="{52718D18-3B4C-4528-B90B-50820B7996CA}" destId="{40171B40-E87F-4263-B12A-FB9A5A2F9E3E}" srcOrd="0" destOrd="0" presId="urn:microsoft.com/office/officeart/2005/8/layout/radial2"/>
    <dgm:cxn modelId="{F64B83BF-F0EF-4114-AA3E-524A313053DF}" srcId="{574A435F-A729-4921-A4C0-D23950B34352}" destId="{9634133D-0F38-410C-96CC-E4592D31392F}" srcOrd="0" destOrd="0" parTransId="{A5DAFACA-793B-4F88-B689-E331BC703613}" sibTransId="{B71C9662-D812-496A-A35C-3FB1C49288A5}"/>
    <dgm:cxn modelId="{717224A4-AECF-4B9A-9C3C-DF57D3321769}" type="presOf" srcId="{E6468982-11C0-4DB0-9643-04958F6D77B9}" destId="{6C44B13D-D56C-4EA3-8D7B-32D756CD2833}" srcOrd="0" destOrd="0" presId="urn:microsoft.com/office/officeart/2005/8/layout/radial2"/>
    <dgm:cxn modelId="{C2F3838F-6C3D-4592-8447-B3776D065E62}" type="presOf" srcId="{9634133D-0F38-410C-96CC-E4592D31392F}" destId="{43104014-9CB5-4640-A02C-0AFBEE9A19A5}" srcOrd="0" destOrd="0" presId="urn:microsoft.com/office/officeart/2005/8/layout/radial2"/>
    <dgm:cxn modelId="{CBBFDB81-6051-44A0-B92C-612C435C6C12}" srcId="{574A435F-A729-4921-A4C0-D23950B34352}" destId="{579C809C-B9C6-413C-812D-2CCE86F578C0}" srcOrd="1" destOrd="0" parTransId="{88D299D5-A144-488C-8CD9-AF6CBD8331F8}" sibTransId="{69E921DE-B10D-4485-AF8A-4BD059AFF088}"/>
    <dgm:cxn modelId="{2F08AA9D-45E9-4DF3-92A0-921F7EE3C96A}" type="presParOf" srcId="{248FA87D-CAD4-4DCA-9A72-DD4EAFA27826}" destId="{0579C1CD-FC07-4A08-83E8-A929FAF07B68}" srcOrd="0" destOrd="0" presId="urn:microsoft.com/office/officeart/2005/8/layout/radial2"/>
    <dgm:cxn modelId="{E240921A-D049-4DE0-B190-7A45293371A0}" type="presParOf" srcId="{0579C1CD-FC07-4A08-83E8-A929FAF07B68}" destId="{6B07A7D6-2F3E-4AA0-8F8F-F33224255C23}" srcOrd="0" destOrd="0" presId="urn:microsoft.com/office/officeart/2005/8/layout/radial2"/>
    <dgm:cxn modelId="{6F17E453-EEE4-436D-A939-E02433B676EF}" type="presParOf" srcId="{6B07A7D6-2F3E-4AA0-8F8F-F33224255C23}" destId="{A84EAC2F-4E59-4FF4-9946-B20BDF9D007B}" srcOrd="0" destOrd="0" presId="urn:microsoft.com/office/officeart/2005/8/layout/radial2"/>
    <dgm:cxn modelId="{E4A2F622-E14B-4EA6-933D-66D9167AFD57}" type="presParOf" srcId="{6B07A7D6-2F3E-4AA0-8F8F-F33224255C23}" destId="{ECBD1857-98E9-4519-80F0-0155504DAD50}" srcOrd="1" destOrd="0" presId="urn:microsoft.com/office/officeart/2005/8/layout/radial2"/>
    <dgm:cxn modelId="{C6998B22-B0F3-4DB9-A567-32BA14538B51}" type="presParOf" srcId="{0579C1CD-FC07-4A08-83E8-A929FAF07B68}" destId="{F0997E44-75A4-4238-B4E4-3B494EEA3558}" srcOrd="1" destOrd="0" presId="urn:microsoft.com/office/officeart/2005/8/layout/radial2"/>
    <dgm:cxn modelId="{2287BDBB-1D78-4DD7-902A-EFFC9AA7C2FA}" type="presParOf" srcId="{0579C1CD-FC07-4A08-83E8-A929FAF07B68}" destId="{44EDC69B-EADA-429B-AC0F-2F1C46812A92}" srcOrd="2" destOrd="0" presId="urn:microsoft.com/office/officeart/2005/8/layout/radial2"/>
    <dgm:cxn modelId="{D5EE3C55-A078-4638-BB6E-184DC8799004}" type="presParOf" srcId="{44EDC69B-EADA-429B-AC0F-2F1C46812A92}" destId="{43104014-9CB5-4640-A02C-0AFBEE9A19A5}" srcOrd="0" destOrd="0" presId="urn:microsoft.com/office/officeart/2005/8/layout/radial2"/>
    <dgm:cxn modelId="{13C56CBF-9ADA-42A3-B2CC-C4B6321BC6D9}" type="presParOf" srcId="{44EDC69B-EADA-429B-AC0F-2F1C46812A92}" destId="{32BE4F29-41E5-4AA7-9339-A4B963EC6C51}" srcOrd="1" destOrd="0" presId="urn:microsoft.com/office/officeart/2005/8/layout/radial2"/>
    <dgm:cxn modelId="{82B7BCCB-2949-443B-B530-4EAEE8871411}" type="presParOf" srcId="{0579C1CD-FC07-4A08-83E8-A929FAF07B68}" destId="{C54A5E5E-5DA1-44EE-B05D-8357B49A8B3E}" srcOrd="3" destOrd="0" presId="urn:microsoft.com/office/officeart/2005/8/layout/radial2"/>
    <dgm:cxn modelId="{CB8802B9-D7B1-4E5F-8EBB-1679927A73B3}" type="presParOf" srcId="{0579C1CD-FC07-4A08-83E8-A929FAF07B68}" destId="{3EACF0A1-D22C-4B00-BBF3-F8B3BA2D22FC}" srcOrd="4" destOrd="0" presId="urn:microsoft.com/office/officeart/2005/8/layout/radial2"/>
    <dgm:cxn modelId="{005E95BF-B385-4593-AD8F-925C37254F9C}" type="presParOf" srcId="{3EACF0A1-D22C-4B00-BBF3-F8B3BA2D22FC}" destId="{D7EA6ABC-429B-48CF-ACB1-EF2B924F735B}" srcOrd="0" destOrd="0" presId="urn:microsoft.com/office/officeart/2005/8/layout/radial2"/>
    <dgm:cxn modelId="{0059F741-A03B-4EFB-8C96-39D6E0D96336}" type="presParOf" srcId="{3EACF0A1-D22C-4B00-BBF3-F8B3BA2D22FC}" destId="{CE41ADBC-21BE-4111-B033-16F796BCA1C9}" srcOrd="1" destOrd="0" presId="urn:microsoft.com/office/officeart/2005/8/layout/radial2"/>
    <dgm:cxn modelId="{7C2D28F3-217C-4EE8-AD9F-A774C746C590}" type="presParOf" srcId="{0579C1CD-FC07-4A08-83E8-A929FAF07B68}" destId="{6C44B13D-D56C-4EA3-8D7B-32D756CD2833}" srcOrd="5" destOrd="0" presId="urn:microsoft.com/office/officeart/2005/8/layout/radial2"/>
    <dgm:cxn modelId="{42AC5629-D79D-485D-8CB7-3D965A5FD30E}" type="presParOf" srcId="{0579C1CD-FC07-4A08-83E8-A929FAF07B68}" destId="{2EB0BA66-D1BF-4D63-9D7A-C1B0ED3CDB34}" srcOrd="6" destOrd="0" presId="urn:microsoft.com/office/officeart/2005/8/layout/radial2"/>
    <dgm:cxn modelId="{107EDF9B-96B1-45E3-91B8-3E38E66D1590}" type="presParOf" srcId="{2EB0BA66-D1BF-4D63-9D7A-C1B0ED3CDB34}" destId="{40171B40-E87F-4263-B12A-FB9A5A2F9E3E}" srcOrd="0" destOrd="0" presId="urn:microsoft.com/office/officeart/2005/8/layout/radial2"/>
    <dgm:cxn modelId="{4E940A84-E78F-4C02-9EDE-B5B70B80E1A7}" type="presParOf" srcId="{2EB0BA66-D1BF-4D63-9D7A-C1B0ED3CDB34}" destId="{4861F67A-C55B-43A9-92B8-9E2F9E28A64B}"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44B13D-D56C-4EA3-8D7B-32D756CD2833}">
      <dsp:nvSpPr>
        <dsp:cNvPr id="0" name=""/>
        <dsp:cNvSpPr/>
      </dsp:nvSpPr>
      <dsp:spPr>
        <a:xfrm rot="2002727">
          <a:off x="2371914" y="4174815"/>
          <a:ext cx="884370" cy="65214"/>
        </a:xfrm>
        <a:custGeom>
          <a:avLst/>
          <a:gdLst/>
          <a:ahLst/>
          <a:cxnLst/>
          <a:rect l="0" t="0" r="0" b="0"/>
          <a:pathLst>
            <a:path>
              <a:moveTo>
                <a:pt x="0" y="32607"/>
              </a:moveTo>
              <a:lnTo>
                <a:pt x="884370" y="3260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4A5E5E-5DA1-44EE-B05D-8357B49A8B3E}">
      <dsp:nvSpPr>
        <dsp:cNvPr id="0" name=""/>
        <dsp:cNvSpPr/>
      </dsp:nvSpPr>
      <dsp:spPr>
        <a:xfrm rot="21599365">
          <a:off x="2444852" y="3213825"/>
          <a:ext cx="2711356" cy="65214"/>
        </a:xfrm>
        <a:custGeom>
          <a:avLst/>
          <a:gdLst/>
          <a:ahLst/>
          <a:cxnLst/>
          <a:rect l="0" t="0" r="0" b="0"/>
          <a:pathLst>
            <a:path>
              <a:moveTo>
                <a:pt x="0" y="32607"/>
              </a:moveTo>
              <a:lnTo>
                <a:pt x="2711356" y="3260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997E44-75A4-4238-B4E4-3B494EEA3558}">
      <dsp:nvSpPr>
        <dsp:cNvPr id="0" name=""/>
        <dsp:cNvSpPr/>
      </dsp:nvSpPr>
      <dsp:spPr>
        <a:xfrm rot="19774926">
          <a:off x="2301183" y="2046644"/>
          <a:ext cx="2087530" cy="65214"/>
        </a:xfrm>
        <a:custGeom>
          <a:avLst/>
          <a:gdLst/>
          <a:ahLst/>
          <a:cxnLst/>
          <a:rect l="0" t="0" r="0" b="0"/>
          <a:pathLst>
            <a:path>
              <a:moveTo>
                <a:pt x="0" y="32607"/>
              </a:moveTo>
              <a:lnTo>
                <a:pt x="2087530" y="3260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BD1857-98E9-4519-80F0-0155504DAD50}">
      <dsp:nvSpPr>
        <dsp:cNvPr id="0" name=""/>
        <dsp:cNvSpPr/>
      </dsp:nvSpPr>
      <dsp:spPr>
        <a:xfrm>
          <a:off x="50794" y="1426457"/>
          <a:ext cx="3110458" cy="3110458"/>
        </a:xfrm>
        <a:prstGeom prst="ellipse">
          <a:avLst/>
        </a:prstGeom>
        <a:blipFill rotWithShape="1">
          <a:blip xmlns:r="http://schemas.openxmlformats.org/officeDocument/2006/relationships" r:embed="rId1"/>
          <a:stretch>
            <a:fillRect/>
          </a:stretch>
        </a:blipFill>
        <a:ln>
          <a:noFill/>
        </a:ln>
        <a:effectLst>
          <a:outerShdw blurRad="50800" dist="250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3104014-9CB5-4640-A02C-0AFBEE9A19A5}">
      <dsp:nvSpPr>
        <dsp:cNvPr id="0" name=""/>
        <dsp:cNvSpPr/>
      </dsp:nvSpPr>
      <dsp:spPr>
        <a:xfrm>
          <a:off x="4089409" y="-152403"/>
          <a:ext cx="2261421" cy="2261421"/>
        </a:xfrm>
        <a:prstGeom prst="ellipse">
          <a:avLst/>
        </a:prstGeom>
        <a:gradFill rotWithShape="0">
          <a:gsLst>
            <a:gs pos="0">
              <a:schemeClr val="accent2">
                <a:hueOff val="-4211785"/>
                <a:satOff val="7099"/>
                <a:lumOff val="-8693"/>
                <a:alphaOff val="0"/>
                <a:tint val="35000"/>
                <a:satMod val="260000"/>
              </a:schemeClr>
            </a:gs>
            <a:gs pos="30000">
              <a:schemeClr val="accent2">
                <a:hueOff val="-4211785"/>
                <a:satOff val="7099"/>
                <a:lumOff val="-8693"/>
                <a:alphaOff val="0"/>
                <a:tint val="38000"/>
                <a:satMod val="260000"/>
              </a:schemeClr>
            </a:gs>
            <a:gs pos="75000">
              <a:schemeClr val="accent2">
                <a:hueOff val="-4211785"/>
                <a:satOff val="7099"/>
                <a:lumOff val="-8693"/>
                <a:alphaOff val="0"/>
                <a:tint val="55000"/>
                <a:satMod val="255000"/>
              </a:schemeClr>
            </a:gs>
            <a:gs pos="100000">
              <a:schemeClr val="accent2">
                <a:hueOff val="-4211785"/>
                <a:satOff val="7099"/>
                <a:lumOff val="-8693"/>
                <a:alphaOff val="0"/>
                <a:tint val="70000"/>
                <a:satMod val="255000"/>
              </a:schemeClr>
            </a:gs>
          </a:gsLst>
          <a:path path="circle">
            <a:fillToRect l="5000" t="100000" r="120000" b="10000"/>
          </a:path>
        </a:gradFill>
        <a:ln>
          <a:noFill/>
        </a:ln>
        <a:effectLst>
          <a:outerShdw blurRad="50800" dist="250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rtl="0">
            <a:lnSpc>
              <a:spcPct val="90000"/>
            </a:lnSpc>
            <a:spcBef>
              <a:spcPct val="0"/>
            </a:spcBef>
            <a:spcAft>
              <a:spcPct val="35000"/>
            </a:spcAft>
          </a:pPr>
          <a:r>
            <a:rPr lang="vi-VN" sz="2000" b="1" kern="1200">
              <a:latin typeface="+mj-lt"/>
            </a:rPr>
            <a:t>Bạn sẽ chủ động hơn trong học tập</a:t>
          </a:r>
          <a:endParaRPr lang="en-US" sz="2000" b="1" kern="1200">
            <a:latin typeface="+mj-lt"/>
          </a:endParaRPr>
        </a:p>
      </dsp:txBody>
      <dsp:txXfrm>
        <a:off x="4420586" y="178774"/>
        <a:ext cx="1599067" cy="1599067"/>
      </dsp:txXfrm>
    </dsp:sp>
    <dsp:sp modelId="{D7EA6ABC-429B-48CF-ACB1-EF2B924F735B}">
      <dsp:nvSpPr>
        <dsp:cNvPr id="0" name=""/>
        <dsp:cNvSpPr/>
      </dsp:nvSpPr>
      <dsp:spPr>
        <a:xfrm>
          <a:off x="5156208" y="1992803"/>
          <a:ext cx="2506295" cy="2506295"/>
        </a:xfrm>
        <a:prstGeom prst="ellipse">
          <a:avLst/>
        </a:prstGeom>
        <a:gradFill rotWithShape="0">
          <a:gsLst>
            <a:gs pos="0">
              <a:schemeClr val="accent2">
                <a:hueOff val="-8423570"/>
                <a:satOff val="14198"/>
                <a:lumOff val="-17386"/>
                <a:alphaOff val="0"/>
                <a:tint val="35000"/>
                <a:satMod val="260000"/>
              </a:schemeClr>
            </a:gs>
            <a:gs pos="30000">
              <a:schemeClr val="accent2">
                <a:hueOff val="-8423570"/>
                <a:satOff val="14198"/>
                <a:lumOff val="-17386"/>
                <a:alphaOff val="0"/>
                <a:tint val="38000"/>
                <a:satMod val="260000"/>
              </a:schemeClr>
            </a:gs>
            <a:gs pos="75000">
              <a:schemeClr val="accent2">
                <a:hueOff val="-8423570"/>
                <a:satOff val="14198"/>
                <a:lumOff val="-17386"/>
                <a:alphaOff val="0"/>
                <a:tint val="55000"/>
                <a:satMod val="255000"/>
              </a:schemeClr>
            </a:gs>
            <a:gs pos="100000">
              <a:schemeClr val="accent2">
                <a:hueOff val="-8423570"/>
                <a:satOff val="14198"/>
                <a:lumOff val="-17386"/>
                <a:alphaOff val="0"/>
                <a:tint val="70000"/>
                <a:satMod val="255000"/>
              </a:schemeClr>
            </a:gs>
          </a:gsLst>
          <a:path path="circle">
            <a:fillToRect l="5000" t="100000" r="120000" b="10000"/>
          </a:path>
        </a:gradFill>
        <a:ln>
          <a:noFill/>
        </a:ln>
        <a:effectLst>
          <a:outerShdw blurRad="50800" dist="250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rtl="0">
            <a:lnSpc>
              <a:spcPct val="90000"/>
            </a:lnSpc>
            <a:spcBef>
              <a:spcPct val="0"/>
            </a:spcBef>
            <a:spcAft>
              <a:spcPct val="35000"/>
            </a:spcAft>
          </a:pPr>
          <a:r>
            <a:rPr lang="vi-VN" sz="2000" b="1" kern="1200">
              <a:latin typeface="+mj-lt"/>
            </a:rPr>
            <a:t>bạn sẽ giỏi hơn trong giao tiếp, trong cách làm việc nhóm.... </a:t>
          </a:r>
          <a:endParaRPr lang="en-US" sz="2000" b="1" kern="1200">
            <a:latin typeface="+mj-lt"/>
          </a:endParaRPr>
        </a:p>
      </dsp:txBody>
      <dsp:txXfrm>
        <a:off x="5523246" y="2359841"/>
        <a:ext cx="1772219" cy="1772219"/>
      </dsp:txXfrm>
    </dsp:sp>
    <dsp:sp modelId="{40171B40-E87F-4263-B12A-FB9A5A2F9E3E}">
      <dsp:nvSpPr>
        <dsp:cNvPr id="0" name=""/>
        <dsp:cNvSpPr/>
      </dsp:nvSpPr>
      <dsp:spPr>
        <a:xfrm>
          <a:off x="2961897" y="3846787"/>
          <a:ext cx="2685084" cy="2685084"/>
        </a:xfrm>
        <a:prstGeom prst="ellipse">
          <a:avLst/>
        </a:prstGeom>
        <a:gradFill rotWithShape="0">
          <a:gsLst>
            <a:gs pos="0">
              <a:schemeClr val="accent2">
                <a:hueOff val="-12635355"/>
                <a:satOff val="21297"/>
                <a:lumOff val="-26079"/>
                <a:alphaOff val="0"/>
                <a:tint val="35000"/>
                <a:satMod val="260000"/>
              </a:schemeClr>
            </a:gs>
            <a:gs pos="30000">
              <a:schemeClr val="accent2">
                <a:hueOff val="-12635355"/>
                <a:satOff val="21297"/>
                <a:lumOff val="-26079"/>
                <a:alphaOff val="0"/>
                <a:tint val="38000"/>
                <a:satMod val="260000"/>
              </a:schemeClr>
            </a:gs>
            <a:gs pos="75000">
              <a:schemeClr val="accent2">
                <a:hueOff val="-12635355"/>
                <a:satOff val="21297"/>
                <a:lumOff val="-26079"/>
                <a:alphaOff val="0"/>
                <a:tint val="55000"/>
                <a:satMod val="255000"/>
              </a:schemeClr>
            </a:gs>
            <a:gs pos="100000">
              <a:schemeClr val="accent2">
                <a:hueOff val="-12635355"/>
                <a:satOff val="21297"/>
                <a:lumOff val="-26079"/>
                <a:alphaOff val="0"/>
                <a:tint val="70000"/>
                <a:satMod val="255000"/>
              </a:schemeClr>
            </a:gs>
          </a:gsLst>
          <a:path path="circle">
            <a:fillToRect l="5000" t="100000" r="120000" b="10000"/>
          </a:path>
        </a:gradFill>
        <a:ln>
          <a:noFill/>
        </a:ln>
        <a:effectLst>
          <a:outerShdw blurRad="50800" dist="250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rtl="0">
            <a:lnSpc>
              <a:spcPct val="90000"/>
            </a:lnSpc>
            <a:spcBef>
              <a:spcPct val="0"/>
            </a:spcBef>
            <a:spcAft>
              <a:spcPct val="35000"/>
            </a:spcAft>
          </a:pPr>
          <a:r>
            <a:rPr lang="vi-VN" sz="2000" b="1" kern="1200">
              <a:latin typeface="+mj-lt"/>
            </a:rPr>
            <a:t>Đặc biệt đây là giai đoạn tiền đề tạo điều kiện cho bạn làm tốt luận văn tốt nghiệp sau này!</a:t>
          </a:r>
          <a:endParaRPr lang="en-US" sz="2000" b="1" kern="1200">
            <a:latin typeface="+mj-lt"/>
          </a:endParaRPr>
        </a:p>
      </dsp:txBody>
      <dsp:txXfrm>
        <a:off x="3355118" y="4240008"/>
        <a:ext cx="1898642" cy="1898642"/>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7764621" y="1174097"/>
            <a:ext cx="2286000" cy="381000"/>
          </a:xfrm>
        </p:spPr>
        <p:txBody>
          <a:bodyPr/>
          <a:lstStyle/>
          <a:p>
            <a:fld id="{4BDF68E2-58F2-4D09-BE8B-E3BD06533059}" type="datetimeFigureOut">
              <a:rPr lang="en-US" smtClean="0"/>
              <a:pPr/>
              <a:t>26/10/2023</a:t>
            </a:fld>
            <a:endParaRPr lang="en-US" dirty="0"/>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dirty="0"/>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4FAB73BC-B049-4115-A692-8D63A059BFB8}"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E2D6473-DF6D-4702-B328-E0DD40540A4E}" type="datetimeFigureOut">
              <a:rPr lang="en-US" smtClean="0"/>
              <a:pPr/>
              <a:t>26/10/2023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26F7E3A-B166-407D-9866-32884E7D5B37}" type="datetimeFigureOut">
              <a:rPr lang="en-US" smtClean="0"/>
              <a:pPr/>
              <a:t>26/10/2023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pPr/>
              <a:t>26/10/2023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28FC5F6-F338-4AE4-BB23-26385BCFC423}" type="datetimeFigureOut">
              <a:rPr lang="en-US" smtClean="0"/>
              <a:pPr/>
              <a:t>26/10/2023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pPr/>
              <a:t>‹#›</a:t>
            </a:fld>
            <a:endParaRPr lang="en-US" dirty="0"/>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pPr/>
              <a:t>26/10/2023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9AB4D41-86C1-4908-B66A-0B50CEB3BF29}" type="datetimeFigureOut">
              <a:rPr lang="en-US" smtClean="0"/>
              <a:pPr/>
              <a:t>26/10/2023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pPr/>
              <a:t>26/10/2023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pPr/>
              <a:t>26/10/2023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pPr/>
              <a:t>26/10/2023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pPr/>
              <a:t>26/10/2023</a:t>
            </a:fld>
            <a:endParaRPr lang="en-US" dirty="0"/>
          </a:p>
        </p:txBody>
      </p:sp>
      <p:sp>
        <p:nvSpPr>
          <p:cNvPr id="6" name="Footer Placeholder 5"/>
          <p:cNvSpPr>
            <a:spLocks noGrp="1"/>
          </p:cNvSpPr>
          <p:nvPr>
            <p:ph type="ftr" sz="quarter" idx="11"/>
          </p:nvPr>
        </p:nvSpPr>
        <p:spPr/>
        <p:txBody>
          <a:bodyPr/>
          <a:lstStyle/>
          <a:p>
            <a:endParaRPr lang="en-US" dirty="0">
              <a:solidFill>
                <a:srgbClr val="637052"/>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637052"/>
                </a:solidFill>
              </a:rPr>
              <a:pPr/>
              <a:t>‹#›</a:t>
            </a:fld>
            <a:endParaRPr lang="en-US" dirty="0">
              <a:solidFill>
                <a:srgbClr val="63705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528FC5F6-F338-4AE4-BB23-26385BCFC423}" type="datetimeFigureOut">
              <a:rPr lang="en-US" smtClean="0"/>
              <a:pPr/>
              <a:t>26/10/2023</a:t>
            </a:fld>
            <a:endParaRPr lang="en-US" dirty="0"/>
          </a:p>
        </p:txBody>
      </p:sp>
      <p:sp>
        <p:nvSpPr>
          <p:cNvPr id="9" name="Slide Number Placeholder 8"/>
          <p:cNvSpPr>
            <a:spLocks noGrp="1"/>
          </p:cNvSpPr>
          <p:nvPr>
            <p:ph type="sldNum" sz="quarter" idx="15"/>
          </p:nvPr>
        </p:nvSpPr>
        <p:spPr/>
        <p:txBody>
          <a:bodyPr rtlCol="0"/>
          <a:lstStyle/>
          <a:p>
            <a:fld id="{6113E31D-E2AB-40D1-8B51-AFA5AFEF393A}" type="slidenum">
              <a:rPr lang="en-US" smtClean="0"/>
              <a:pPr/>
              <a:t>‹#›</a:t>
            </a:fld>
            <a:endParaRPr lang="en-US" dirty="0"/>
          </a:p>
        </p:txBody>
      </p:sp>
      <p:sp>
        <p:nvSpPr>
          <p:cNvPr id="10" name="Footer Placeholder 9"/>
          <p:cNvSpPr>
            <a:spLocks noGrp="1"/>
          </p:cNvSpPr>
          <p:nvPr>
            <p:ph type="ftr" sz="quarter" idx="16"/>
          </p:nvPr>
        </p:nvSpPr>
        <p:spPr/>
        <p:txBody>
          <a:bodyPr rtlCol="0"/>
          <a:lstStyle/>
          <a:p>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pPr/>
              <a:t>26/10/2023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a:t>Click to edit Master title style</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D6473-DF6D-4702-B328-E0DD40540A4E}" type="datetimeFigureOut">
              <a:rPr lang="en-US" smtClean="0"/>
              <a:pPr/>
              <a:t>26/10/2023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pPr/>
              <a:t>26/10/2023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smtClean="0"/>
              <a:pPr/>
              <a:t>26/10/2023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70984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8FC5F6-F338-4AE4-BB23-26385BCFC423}" type="datetimeFigureOut">
              <a:rPr lang="en-US" smtClean="0"/>
              <a:pPr/>
              <a:t>26/10/2023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pPr/>
              <a:t>‹#›</a:t>
            </a:fld>
            <a:endParaRPr lang="en-US" dirty="0"/>
          </a:p>
        </p:txBody>
      </p:sp>
    </p:spTree>
    <p:extLst>
      <p:ext uri="{BB962C8B-B14F-4D97-AF65-F5344CB8AC3E}">
        <p14:creationId xmlns:p14="http://schemas.microsoft.com/office/powerpoint/2010/main" val="2983573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pPr/>
              <a:t>26/10/2023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50802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AB4D41-86C1-4908-B66A-0B50CEB3BF29}" type="datetimeFigureOut">
              <a:rPr lang="en-US" smtClean="0"/>
              <a:pPr/>
              <a:t>26/10/2023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84654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426E2C-56C1-4E0D-A793-0088A7FDD37E}" type="datetimeFigureOut">
              <a:rPr lang="en-US" smtClean="0"/>
              <a:pPr/>
              <a:t>26/10/2023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63303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smtClean="0"/>
              <a:pPr/>
              <a:t>26/10/2023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834878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pPr/>
              <a:t>26/10/2023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67796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20EBB0C4-6273-4C6E-B9BD-2EDC30F1CD52}" type="datetimeFigureOut">
              <a:rPr lang="en-US" smtClean="0"/>
              <a:pPr/>
              <a:t>26/10/2023</a:t>
            </a:fld>
            <a:endParaRPr lang="en-US" dirty="0"/>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dirty="0"/>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4FAB73BC-B049-4115-A692-8D63A059BFB8}"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pPr/>
              <a:t>26/10/2023</a:t>
            </a:fld>
            <a:endParaRPr lang="en-US" dirty="0"/>
          </a:p>
        </p:txBody>
      </p:sp>
      <p:sp>
        <p:nvSpPr>
          <p:cNvPr id="6" name="Footer Placeholder 5"/>
          <p:cNvSpPr>
            <a:spLocks noGrp="1"/>
          </p:cNvSpPr>
          <p:nvPr>
            <p:ph type="ftr" sz="quarter" idx="11"/>
          </p:nvPr>
        </p:nvSpPr>
        <p:spPr/>
        <p:txBody>
          <a:bodyPr/>
          <a:lstStyle/>
          <a:p>
            <a:endParaRPr lang="en-US" dirty="0">
              <a:solidFill>
                <a:srgbClr val="637052"/>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637052"/>
                </a:solidFill>
              </a:rPr>
              <a:pPr/>
              <a:t>‹#›</a:t>
            </a:fld>
            <a:endParaRPr lang="en-US" dirty="0">
              <a:solidFill>
                <a:srgbClr val="637052"/>
              </a:solidFill>
            </a:endParaRPr>
          </a:p>
        </p:txBody>
      </p:sp>
    </p:spTree>
    <p:extLst>
      <p:ext uri="{BB962C8B-B14F-4D97-AF65-F5344CB8AC3E}">
        <p14:creationId xmlns:p14="http://schemas.microsoft.com/office/powerpoint/2010/main" val="1990325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pPr/>
              <a:t>26/10/2023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056987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D6473-DF6D-4702-B328-E0DD40540A4E}" type="datetimeFigureOut">
              <a:rPr lang="en-US" smtClean="0"/>
              <a:pPr/>
              <a:t>26/10/2023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62455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E3A-B166-407D-9866-32884E7D5B37}" type="datetimeFigureOut">
              <a:rPr lang="en-US" smtClean="0"/>
              <a:pPr/>
              <a:t>26/10/2023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34975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19AB4D41-86C1-4908-B66A-0B50CEB3BF29}" type="datetimeFigureOut">
              <a:rPr lang="en-US" smtClean="0"/>
              <a:pPr/>
              <a:t>26/10/2023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E6426E2C-56C1-4E0D-A793-0088A7FDD37E}" type="datetimeFigureOut">
              <a:rPr lang="en-US" smtClean="0"/>
              <a:pPr/>
              <a:t>26/10/2023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C8C39B41-D8B5-4052-B551-9B5525EAA8B6}" type="datetimeFigureOut">
              <a:rPr lang="en-US" smtClean="0"/>
              <a:pPr/>
              <a:t>26/10/2023</a:t>
            </a:fld>
            <a:endParaRPr lang="en-US" dirty="0"/>
          </a:p>
        </p:txBody>
      </p:sp>
      <p:sp>
        <p:nvSpPr>
          <p:cNvPr id="7" name="Slide Number Placeholder 6"/>
          <p:cNvSpPr>
            <a:spLocks noGrp="1"/>
          </p:cNvSpPr>
          <p:nvPr>
            <p:ph type="sldNum" sz="quarter" idx="11"/>
          </p:nvPr>
        </p:nvSpPr>
        <p:spPr/>
        <p:txBody>
          <a:bodyPr rtlCol="0"/>
          <a:lstStyle/>
          <a:p>
            <a:fld id="{4FAB73BC-B049-4115-A692-8D63A059BFB8}" type="slidenum">
              <a:rPr lang="en-US" smtClean="0"/>
              <a:pPr/>
              <a:t>‹#›</a:t>
            </a:fld>
            <a:endParaRPr lang="en-US" dirty="0"/>
          </a:p>
        </p:txBody>
      </p:sp>
      <p:sp>
        <p:nvSpPr>
          <p:cNvPr id="8" name="Footer Placeholder 7"/>
          <p:cNvSpPr>
            <a:spLocks noGrp="1"/>
          </p:cNvSpPr>
          <p:nvPr>
            <p:ph type="ftr" sz="quarter" idx="12"/>
          </p:nvPr>
        </p:nvSpPr>
        <p:spPr/>
        <p:txBody>
          <a:bodyPr rtlCol="0"/>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pPr/>
              <a:t>26/10/2023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32ABBEA6-7C60-4B02-AE87-00D78D8422AF}" type="datetimeFigureOut">
              <a:rPr lang="en-US" smtClean="0"/>
              <a:pPr/>
              <a:t>26/10/2023</a:t>
            </a:fld>
            <a:endParaRPr lang="en-US" dirty="0"/>
          </a:p>
        </p:txBody>
      </p:sp>
      <p:sp>
        <p:nvSpPr>
          <p:cNvPr id="22" name="Slide Number Placeholder 21"/>
          <p:cNvSpPr>
            <a:spLocks noGrp="1"/>
          </p:cNvSpPr>
          <p:nvPr>
            <p:ph type="sldNum" sz="quarter" idx="15"/>
          </p:nvPr>
        </p:nvSpPr>
        <p:spPr/>
        <p:txBody>
          <a:bodyPr rtlCol="0"/>
          <a:lstStyle/>
          <a:p>
            <a:fld id="{4FAB73BC-B049-4115-A692-8D63A059BFB8}" type="slidenum">
              <a:rPr lang="en-US" smtClean="0">
                <a:solidFill>
                  <a:srgbClr val="637052"/>
                </a:solidFill>
              </a:rPr>
              <a:pPr/>
              <a:t>‹#›</a:t>
            </a:fld>
            <a:endParaRPr lang="en-US" dirty="0">
              <a:solidFill>
                <a:srgbClr val="637052"/>
              </a:solidFill>
            </a:endParaRPr>
          </a:p>
        </p:txBody>
      </p:sp>
      <p:sp>
        <p:nvSpPr>
          <p:cNvPr id="23" name="Footer Placeholder 22"/>
          <p:cNvSpPr>
            <a:spLocks noGrp="1"/>
          </p:cNvSpPr>
          <p:nvPr>
            <p:ph type="ftr" sz="quarter" idx="16"/>
          </p:nvPr>
        </p:nvSpPr>
        <p:spPr/>
        <p:txBody>
          <a:bodyPr rtlCol="0"/>
          <a:lstStyle/>
          <a:p>
            <a:endParaRPr lang="en-US" dirty="0">
              <a:solidFill>
                <a:srgbClr val="637052"/>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C9CAD897-D46E-4AD2-BD9B-49DD3E640873}" type="datetimeFigureOut">
              <a:rPr lang="en-US" smtClean="0"/>
              <a:pPr/>
              <a:t>26/10/2023</a:t>
            </a:fld>
            <a:endParaRPr lang="en-US" dirty="0"/>
          </a:p>
        </p:txBody>
      </p:sp>
      <p:sp>
        <p:nvSpPr>
          <p:cNvPr id="18" name="Slide Number Placeholder 17"/>
          <p:cNvSpPr>
            <a:spLocks noGrp="1"/>
          </p:cNvSpPr>
          <p:nvPr>
            <p:ph type="sldNum" sz="quarter" idx="11"/>
          </p:nvPr>
        </p:nvSpPr>
        <p:spPr/>
        <p:txBody>
          <a:bodyPr rtlCol="0"/>
          <a:lstStyle/>
          <a:p>
            <a:fld id="{4FAB73BC-B049-4115-A692-8D63A059BFB8}" type="slidenum">
              <a:rPr lang="en-US" smtClean="0"/>
              <a:pPr/>
              <a:t>‹#›</a:t>
            </a:fld>
            <a:endParaRPr lang="en-US" dirty="0"/>
          </a:p>
        </p:txBody>
      </p:sp>
      <p:sp>
        <p:nvSpPr>
          <p:cNvPr id="21" name="Footer Placeholder 20"/>
          <p:cNvSpPr>
            <a:spLocks noGrp="1"/>
          </p:cNvSpPr>
          <p:nvPr>
            <p:ph type="ftr" sz="quarter" idx="12"/>
          </p:nvPr>
        </p:nvSpPr>
        <p:spPr/>
        <p:txBody>
          <a:bodyPr rtlCol="0"/>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defTabSz="457200"/>
            <a:fld id="{98624D31-43A5-475A-80CF-332C9F6DCF35}" type="datetimeFigureOut">
              <a:rPr lang="en-US" smtClean="0"/>
              <a:pPr defTabSz="457200"/>
              <a:t>26/10/2023</a:t>
            </a:fld>
            <a:endParaRPr lang="en-US" dirty="0"/>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defTabSz="457200"/>
            <a:endParaRPr lang="en-US" dirty="0"/>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defTabSz="457200"/>
            <a:fld id="{4FAB73BC-B049-4115-A692-8D63A059BFB8}" type="slidenum">
              <a:rPr lang="en-US" smtClean="0"/>
              <a:pPr defTabSz="457200"/>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defTabSz="457200"/>
            <a:fld id="{98624D31-43A5-475A-80CF-332C9F6DCF35}" type="datetimeFigureOut">
              <a:rPr lang="en-US" smtClean="0"/>
              <a:pPr defTabSz="457200"/>
              <a:t>26/10/2023</a:t>
            </a:fld>
            <a:endParaRPr lang="en-US"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defTabSz="457200"/>
            <a:endParaRPr lang="en-US"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defTabSz="457200"/>
            <a:fld id="{4FAB73BC-B049-4115-A692-8D63A059BFB8}" type="slidenum">
              <a:rPr lang="en-US" smtClean="0"/>
              <a:pPr defTabSz="457200"/>
              <a:t>‹#›</a:t>
            </a:fld>
            <a:endParaRPr lang="en-US" dirty="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8624D31-43A5-475A-80CF-332C9F6DCF35}" type="datetimeFigureOut">
              <a:rPr lang="en-US" smtClean="0"/>
              <a:pPr defTabSz="457200"/>
              <a:t>26/10/2023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FAB73BC-B049-4115-A692-8D63A059BFB8}" type="slidenum">
              <a:rPr lang="en-US" smtClean="0"/>
              <a:pPr defTabSz="457200"/>
              <a:t>‹#›</a:t>
            </a:fld>
            <a:endParaRPr lang="en-US" dirty="0"/>
          </a:p>
        </p:txBody>
      </p:sp>
    </p:spTree>
    <p:extLst>
      <p:ext uri="{BB962C8B-B14F-4D97-AF65-F5344CB8AC3E}">
        <p14:creationId xmlns:p14="http://schemas.microsoft.com/office/powerpoint/2010/main" val="197774151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6" y="0"/>
            <a:ext cx="9190069" cy="6812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ubtitle 1"/>
          <p:cNvSpPr txBox="1">
            <a:spLocks/>
          </p:cNvSpPr>
          <p:nvPr/>
        </p:nvSpPr>
        <p:spPr>
          <a:xfrm>
            <a:off x="2341245" y="356277"/>
            <a:ext cx="4480500" cy="914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vi-VN" altLang="en-US" sz="2000" b="1">
                <a:latin typeface="Palatino Linotype" panose="02040502050505030304" charset="0"/>
                <a:cs typeface="Palatino Linotype" panose="02040502050505030304" charset="0"/>
              </a:rPr>
              <a:t>TRƯỜNG ĐẠI HỌC TÂY BẮC </a:t>
            </a:r>
          </a:p>
          <a:p>
            <a:pPr marL="0" indent="0" algn="ctr">
              <a:buNone/>
            </a:pPr>
            <a:r>
              <a:rPr lang="vi-VN" altLang="en-US" sz="2000" b="1">
                <a:latin typeface="Palatino Linotype" panose="02040502050505030304" charset="0"/>
                <a:cs typeface="Palatino Linotype" panose="02040502050505030304" charset="0"/>
              </a:rPr>
              <a:t>KHOA TIỂU HỌC - MẦM NON </a:t>
            </a:r>
          </a:p>
        </p:txBody>
      </p:sp>
      <p:sp>
        <p:nvSpPr>
          <p:cNvPr id="4" name="Title 2"/>
          <p:cNvSpPr txBox="1">
            <a:spLocks/>
          </p:cNvSpPr>
          <p:nvPr/>
        </p:nvSpPr>
        <p:spPr>
          <a:xfrm>
            <a:off x="6989" y="2852421"/>
            <a:ext cx="9148445" cy="126830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altLang="en-US" sz="4000" b="1">
                <a:latin typeface="Bahnschrift SemiBold Condensed" panose="020B0502040204020203" charset="0"/>
                <a:cs typeface="Bahnschrift SemiBold Condensed" panose="020B0502040204020203" charset="0"/>
              </a:rPr>
              <a:t>HỘI NGHỊ  </a:t>
            </a:r>
            <a:br>
              <a:rPr lang="vi-VN" altLang="en-US" sz="4000" b="1">
                <a:latin typeface="Bahnschrift SemiBold Condensed" panose="020B0502040204020203" charset="0"/>
                <a:cs typeface="Bahnschrift SemiBold Condensed" panose="020B0502040204020203" charset="0"/>
              </a:rPr>
            </a:br>
            <a:r>
              <a:rPr lang="vi-VN" altLang="en-US" sz="4000" b="1">
                <a:latin typeface="Bahnschrift SemiBold Condensed" panose="020B0502040204020203" charset="0"/>
                <a:cs typeface="Bahnschrift SemiBold Condensed" panose="020B0502040204020203" charset="0"/>
              </a:rPr>
              <a:t>SINH VIÊN NGHIÊN CỨU KHOA HỌC </a:t>
            </a:r>
          </a:p>
        </p:txBody>
      </p:sp>
      <p:sp>
        <p:nvSpPr>
          <p:cNvPr id="5" name="Google Shape;735;p34"/>
          <p:cNvSpPr txBox="1"/>
          <p:nvPr/>
        </p:nvSpPr>
        <p:spPr>
          <a:xfrm>
            <a:off x="1948053" y="5925143"/>
            <a:ext cx="5266800" cy="53640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600"/>
              <a:buFont typeface="Nunito"/>
              <a:buNone/>
              <a:defRPr sz="16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chemeClr val="dk2"/>
              </a:buClr>
              <a:buSzPts val="1600"/>
              <a:buFont typeface="Nunito"/>
              <a:buNone/>
              <a:defRPr sz="16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2"/>
              </a:buClr>
              <a:buSzPts val="1600"/>
              <a:buFont typeface="Nunito"/>
              <a:buNone/>
              <a:defRPr sz="16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2"/>
              </a:buClr>
              <a:buSzPts val="1600"/>
              <a:buFont typeface="Nunito"/>
              <a:buNone/>
              <a:defRPr sz="16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2"/>
              </a:buClr>
              <a:buSzPts val="1600"/>
              <a:buFont typeface="Nunito"/>
              <a:buNone/>
              <a:defRPr sz="16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2"/>
              </a:buClr>
              <a:buSzPts val="1600"/>
              <a:buFont typeface="Nunito"/>
              <a:buNone/>
              <a:defRPr sz="16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2"/>
              </a:buClr>
              <a:buSzPts val="1600"/>
              <a:buFont typeface="Nunito"/>
              <a:buNone/>
              <a:defRPr sz="16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2"/>
              </a:buClr>
              <a:buSzPts val="1600"/>
              <a:buFont typeface="Nunito"/>
              <a:buNone/>
              <a:defRPr sz="16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2"/>
              </a:buClr>
              <a:buSzPts val="1600"/>
              <a:buFont typeface="Nunito"/>
              <a:buNone/>
              <a:defRPr sz="16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a:buClr>
                <a:srgbClr val="595959"/>
              </a:buClr>
            </a:pPr>
            <a:r>
              <a:rPr lang="vi-VN" altLang="en-GB" i="1" kern="0">
                <a:solidFill>
                  <a:srgbClr val="595959"/>
                </a:solidFill>
                <a:latin typeface="Palatino Linotype" panose="02040502050505030304" charset="0"/>
                <a:cs typeface="Palatino Linotype" panose="02040502050505030304" charset="0"/>
              </a:rPr>
              <a:t>Sơn La, ngày  </a:t>
            </a:r>
            <a:r>
              <a:rPr lang="en-US" altLang="en-GB" i="1" kern="0">
                <a:solidFill>
                  <a:srgbClr val="595959"/>
                </a:solidFill>
                <a:latin typeface="Palatino Linotype" panose="02040502050505030304" charset="0"/>
                <a:cs typeface="Palatino Linotype" panose="02040502050505030304" charset="0"/>
              </a:rPr>
              <a:t>22</a:t>
            </a:r>
            <a:r>
              <a:rPr lang="vi-VN" altLang="en-GB" i="1" kern="0">
                <a:solidFill>
                  <a:srgbClr val="595959"/>
                </a:solidFill>
                <a:latin typeface="Palatino Linotype" panose="02040502050505030304" charset="0"/>
                <a:cs typeface="Palatino Linotype" panose="02040502050505030304" charset="0"/>
              </a:rPr>
              <a:t> tháng </a:t>
            </a:r>
            <a:r>
              <a:rPr lang="en-US" altLang="en-GB" i="1" kern="0">
                <a:solidFill>
                  <a:srgbClr val="595959"/>
                </a:solidFill>
                <a:latin typeface="Palatino Linotype" panose="02040502050505030304" charset="0"/>
                <a:cs typeface="Palatino Linotype" panose="02040502050505030304" charset="0"/>
              </a:rPr>
              <a:t>10</a:t>
            </a:r>
            <a:r>
              <a:rPr lang="vi-VN" altLang="en-GB" i="1" kern="0">
                <a:solidFill>
                  <a:srgbClr val="595959"/>
                </a:solidFill>
                <a:latin typeface="Palatino Linotype" panose="02040502050505030304" charset="0"/>
                <a:cs typeface="Palatino Linotype" panose="02040502050505030304" charset="0"/>
              </a:rPr>
              <a:t> năm 2023 </a:t>
            </a:r>
          </a:p>
        </p:txBody>
      </p:sp>
      <p:pic>
        <p:nvPicPr>
          <p:cNvPr id="6" name="Picture 5"/>
          <p:cNvPicPr>
            <a:picLocks noChangeAspect="1"/>
          </p:cNvPicPr>
          <p:nvPr/>
        </p:nvPicPr>
        <p:blipFill>
          <a:blip r:embed="rId3"/>
          <a:stretch>
            <a:fillRect/>
          </a:stretch>
        </p:blipFill>
        <p:spPr>
          <a:xfrm>
            <a:off x="3962907" y="1284533"/>
            <a:ext cx="1237177" cy="1346200"/>
          </a:xfrm>
          <a:prstGeom prst="ellipse">
            <a:avLst/>
          </a:prstGeom>
        </p:spPr>
      </p:pic>
    </p:spTree>
    <p:extLst>
      <p:ext uri="{BB962C8B-B14F-4D97-AF65-F5344CB8AC3E}">
        <p14:creationId xmlns:p14="http://schemas.microsoft.com/office/powerpoint/2010/main" val="2399570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 y="6246"/>
            <a:ext cx="3048000" cy="22797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00000"/>
                </a:solidFill>
                <a:latin typeface="Times New Roman" pitchFamily="18" charset="0"/>
                <a:cs typeface="Times New Roman" pitchFamily="18" charset="0"/>
              </a:rPr>
              <a:t>I. CHUẨN BỊ CHO NGHIÊN CỨU</a:t>
            </a:r>
          </a:p>
        </p:txBody>
      </p:sp>
    </p:spTree>
    <p:extLst>
      <p:ext uri="{BB962C8B-B14F-4D97-AF65-F5344CB8AC3E}">
        <p14:creationId xmlns:p14="http://schemas.microsoft.com/office/powerpoint/2010/main" val="2874501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Connector 7"/>
          <p:cNvSpPr/>
          <p:nvPr/>
        </p:nvSpPr>
        <p:spPr>
          <a:xfrm>
            <a:off x="533400" y="1957557"/>
            <a:ext cx="3280410" cy="3200400"/>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1. Lựa chọn đề tài nghiên cứu</a:t>
            </a:r>
          </a:p>
        </p:txBody>
      </p:sp>
      <p:grpSp>
        <p:nvGrpSpPr>
          <p:cNvPr id="9" name="Group 8"/>
          <p:cNvGrpSpPr/>
          <p:nvPr/>
        </p:nvGrpSpPr>
        <p:grpSpPr>
          <a:xfrm>
            <a:off x="5319351" y="509053"/>
            <a:ext cx="1934170" cy="1934170"/>
            <a:chOff x="4648422" y="74863"/>
            <a:chExt cx="1934170" cy="1934170"/>
          </a:xfrm>
        </p:grpSpPr>
        <p:sp>
          <p:nvSpPr>
            <p:cNvPr id="10" name="Oval 9"/>
            <p:cNvSpPr/>
            <p:nvPr/>
          </p:nvSpPr>
          <p:spPr>
            <a:xfrm>
              <a:off x="4648422" y="74863"/>
              <a:ext cx="1934170" cy="1934170"/>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11" name="Oval 4"/>
            <p:cNvSpPr/>
            <p:nvPr/>
          </p:nvSpPr>
          <p:spPr>
            <a:xfrm>
              <a:off x="4931675" y="358116"/>
              <a:ext cx="1367664" cy="13676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rtl="0">
                <a:lnSpc>
                  <a:spcPct val="90000"/>
                </a:lnSpc>
                <a:spcBef>
                  <a:spcPct val="0"/>
                </a:spcBef>
                <a:spcAft>
                  <a:spcPct val="35000"/>
                </a:spcAft>
              </a:pPr>
              <a:r>
                <a:rPr lang="en-US" sz="3000" kern="1200"/>
                <a:t>Ý nghĩa khoa học</a:t>
              </a:r>
            </a:p>
          </p:txBody>
        </p:sp>
      </p:grpSp>
      <p:grpSp>
        <p:nvGrpSpPr>
          <p:cNvPr id="12" name="Group 11"/>
          <p:cNvGrpSpPr/>
          <p:nvPr/>
        </p:nvGrpSpPr>
        <p:grpSpPr>
          <a:xfrm>
            <a:off x="5848285" y="2590672"/>
            <a:ext cx="1934170" cy="1934170"/>
            <a:chOff x="5791198" y="2362195"/>
            <a:chExt cx="1934170" cy="1934170"/>
          </a:xfrm>
        </p:grpSpPr>
        <p:sp>
          <p:nvSpPr>
            <p:cNvPr id="13" name="Oval 12"/>
            <p:cNvSpPr/>
            <p:nvPr/>
          </p:nvSpPr>
          <p:spPr>
            <a:xfrm>
              <a:off x="5791198" y="2362195"/>
              <a:ext cx="1934170" cy="1934170"/>
            </a:xfrm>
            <a:prstGeom prst="ellipse">
              <a:avLst/>
            </a:pr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sp>
        <p:sp>
          <p:nvSpPr>
            <p:cNvPr id="14" name="Oval 4"/>
            <p:cNvSpPr/>
            <p:nvPr/>
          </p:nvSpPr>
          <p:spPr>
            <a:xfrm>
              <a:off x="6074451" y="2645448"/>
              <a:ext cx="1367664" cy="13676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rtl="0">
                <a:lnSpc>
                  <a:spcPct val="90000"/>
                </a:lnSpc>
                <a:spcBef>
                  <a:spcPct val="0"/>
                </a:spcBef>
                <a:spcAft>
                  <a:spcPct val="35000"/>
                </a:spcAft>
              </a:pPr>
              <a:r>
                <a:rPr lang="en-US" sz="3000" kern="1200"/>
                <a:t>Tính thực tiễn.</a:t>
              </a:r>
            </a:p>
          </p:txBody>
        </p:sp>
      </p:grpSp>
      <p:grpSp>
        <p:nvGrpSpPr>
          <p:cNvPr id="15" name="Group 14"/>
          <p:cNvGrpSpPr/>
          <p:nvPr/>
        </p:nvGrpSpPr>
        <p:grpSpPr>
          <a:xfrm>
            <a:off x="4635519" y="4803945"/>
            <a:ext cx="1934170" cy="1934170"/>
            <a:chOff x="4495797" y="4572005"/>
            <a:chExt cx="1934170" cy="1934170"/>
          </a:xfrm>
        </p:grpSpPr>
        <p:sp>
          <p:nvSpPr>
            <p:cNvPr id="16" name="Oval 15"/>
            <p:cNvSpPr/>
            <p:nvPr/>
          </p:nvSpPr>
          <p:spPr>
            <a:xfrm>
              <a:off x="4495797" y="4572005"/>
              <a:ext cx="1934170" cy="1934170"/>
            </a:xfrm>
            <a:prstGeom prst="ellipse">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17" name="Oval 4"/>
            <p:cNvSpPr/>
            <p:nvPr/>
          </p:nvSpPr>
          <p:spPr>
            <a:xfrm>
              <a:off x="4779050" y="4855258"/>
              <a:ext cx="1367664" cy="13676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lvl="0" algn="ctr" defTabSz="1333500" rtl="0">
                <a:lnSpc>
                  <a:spcPct val="90000"/>
                </a:lnSpc>
                <a:spcBef>
                  <a:spcPct val="0"/>
                </a:spcBef>
                <a:spcAft>
                  <a:spcPct val="35000"/>
                </a:spcAft>
              </a:pPr>
              <a:r>
                <a:rPr lang="en-US" sz="3000" kern="1200"/>
                <a:t>Phù hợp với khả năng</a:t>
              </a:r>
            </a:p>
          </p:txBody>
        </p:sp>
      </p:grpSp>
      <p:cxnSp>
        <p:nvCxnSpPr>
          <p:cNvPr id="21" name="Straight Connector 20"/>
          <p:cNvCxnSpPr>
            <a:endCxn id="13" idx="2"/>
          </p:cNvCxnSpPr>
          <p:nvPr/>
        </p:nvCxnSpPr>
        <p:spPr>
          <a:xfrm>
            <a:off x="3813810" y="3557757"/>
            <a:ext cx="20344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endCxn id="16" idx="1"/>
          </p:cNvCxnSpPr>
          <p:nvPr/>
        </p:nvCxnSpPr>
        <p:spPr>
          <a:xfrm>
            <a:off x="3505200" y="4524842"/>
            <a:ext cx="1413572" cy="5623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3581400" y="1957557"/>
            <a:ext cx="1898346" cy="91636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99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1250"/>
                                        <p:tgtEl>
                                          <p:spTgt spid="27"/>
                                        </p:tgtEl>
                                      </p:cBhvr>
                                    </p:animEffect>
                                  </p:childTnLst>
                                </p:cTn>
                              </p:par>
                              <p:par>
                                <p:cTn id="8" presetID="21"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12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heel(1)">
                                      <p:cBhvr>
                                        <p:cTn id="15" dur="1500"/>
                                        <p:tgtEl>
                                          <p:spTgt spid="21"/>
                                        </p:tgtEl>
                                      </p:cBhvr>
                                    </p:animEffect>
                                  </p:childTnLst>
                                </p:cTn>
                              </p:par>
                              <p:par>
                                <p:cTn id="16" presetID="21" presetClass="entr" presetSubtype="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1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heel(1)">
                                      <p:cBhvr>
                                        <p:cTn id="23" dur="2000"/>
                                        <p:tgtEl>
                                          <p:spTgt spid="24"/>
                                        </p:tgtEl>
                                      </p:cBhvr>
                                    </p:animEffect>
                                  </p:childTnLst>
                                </p:cTn>
                              </p:par>
                              <p:par>
                                <p:cTn id="24" presetID="21" presetClass="entr" presetSubtype="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heel(1)">
                                      <p:cBhvr>
                                        <p:cTn id="26"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5735"/>
            <a:ext cx="5562600"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553200" y="2286000"/>
            <a:ext cx="2407920" cy="1569660"/>
          </a:xfrm>
          <a:prstGeom prst="rect">
            <a:avLst/>
          </a:prstGeom>
        </p:spPr>
        <p:txBody>
          <a:bodyPr wrap="square">
            <a:spAutoFit/>
          </a:bodyPr>
          <a:lstStyle/>
          <a:p>
            <a:r>
              <a:rPr lang="en-US" sz="2400" i="1">
                <a:latin typeface="Times New Roman" pitchFamily="18" charset="0"/>
                <a:cs typeface="Times New Roman" pitchFamily="18" charset="0"/>
              </a:rPr>
              <a:t>T</a:t>
            </a:r>
            <a:r>
              <a:rPr lang="vi-VN" sz="2400" i="1">
                <a:latin typeface="Times New Roman" pitchFamily="18" charset="0"/>
                <a:cs typeface="Times New Roman" pitchFamily="18" charset="0"/>
              </a:rPr>
              <a:t>ổ chức trò chơi trong các tiết sinh hoạt lớp dành cho học sinh tiểu học </a:t>
            </a:r>
            <a:endParaRPr lang="en-US" sz="2400" i="1">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3DCCC94D-D84F-49A9-91F5-4A57D4A55E53}"/>
              </a:ext>
            </a:extLst>
          </p:cNvPr>
          <p:cNvPicPr>
            <a:picLocks noChangeAspect="1"/>
          </p:cNvPicPr>
          <p:nvPr/>
        </p:nvPicPr>
        <p:blipFill>
          <a:blip r:embed="rId3"/>
          <a:stretch>
            <a:fillRect/>
          </a:stretch>
        </p:blipFill>
        <p:spPr>
          <a:xfrm>
            <a:off x="818638" y="3429000"/>
            <a:ext cx="5562600" cy="3171825"/>
          </a:xfrm>
          <a:prstGeom prst="rect">
            <a:avLst/>
          </a:prstGeom>
        </p:spPr>
      </p:pic>
    </p:spTree>
    <p:extLst>
      <p:ext uri="{BB962C8B-B14F-4D97-AF65-F5344CB8AC3E}">
        <p14:creationId xmlns:p14="http://schemas.microsoft.com/office/powerpoint/2010/main" val="381567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00200" y="929640"/>
            <a:ext cx="5715000" cy="8382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chemeClr val="tx1"/>
                </a:solidFill>
                <a:latin typeface="Times New Roman" pitchFamily="18" charset="0"/>
                <a:cs typeface="Times New Roman" pitchFamily="18" charset="0"/>
              </a:rPr>
              <a:t>Từ các nguyên nhân trên</a:t>
            </a:r>
          </a:p>
        </p:txBody>
      </p:sp>
      <p:sp>
        <p:nvSpPr>
          <p:cNvPr id="4" name="Rounded Rectangle 3"/>
          <p:cNvSpPr/>
          <p:nvPr/>
        </p:nvSpPr>
        <p:spPr>
          <a:xfrm>
            <a:off x="1143000" y="4114800"/>
            <a:ext cx="6934200" cy="1752600"/>
          </a:xfrm>
          <a:prstGeom prst="roundRect">
            <a:avLst/>
          </a:prstGeom>
          <a:solidFill>
            <a:schemeClr val="accent5">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Times New Roman" pitchFamily="18" charset="0"/>
                <a:cs typeface="Times New Roman" pitchFamily="18" charset="0"/>
              </a:rPr>
              <a:t>Đặt tên đề tài: “SỬ DỤNG TRÒ CHƠI TRONG TIẾT SINH HOẠT LỚP TẠI MỘT SỐ TRƯỜNG TIỂU HỌC TRÊN ĐỊA BÀN THÀNH PHỐ SƠN LA”</a:t>
            </a:r>
          </a:p>
        </p:txBody>
      </p:sp>
      <p:sp>
        <p:nvSpPr>
          <p:cNvPr id="5" name="Down Arrow 4"/>
          <p:cNvSpPr/>
          <p:nvPr/>
        </p:nvSpPr>
        <p:spPr>
          <a:xfrm>
            <a:off x="3905250" y="2072640"/>
            <a:ext cx="1104900" cy="1676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175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17357" y="731838"/>
            <a:ext cx="1143000" cy="3306762"/>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260" y="381000"/>
            <a:ext cx="2852737" cy="195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4996951" y="686894"/>
            <a:ext cx="2894017" cy="1215297"/>
            <a:chOff x="4627143" y="369087"/>
            <a:chExt cx="2894017" cy="1215297"/>
          </a:xfrm>
          <a:solidFill>
            <a:schemeClr val="accent3"/>
          </a:solidFill>
          <a:scene3d>
            <a:camera prst="orthographicFront"/>
            <a:lightRig rig="flat" dir="t"/>
          </a:scene3d>
        </p:grpSpPr>
        <p:sp>
          <p:nvSpPr>
            <p:cNvPr id="4" name="Rectangle 3"/>
            <p:cNvSpPr/>
            <p:nvPr/>
          </p:nvSpPr>
          <p:spPr>
            <a:xfrm>
              <a:off x="4627143" y="369087"/>
              <a:ext cx="2894017" cy="1215297"/>
            </a:xfrm>
            <a:prstGeom prst="rect">
              <a:avLst/>
            </a:prstGeom>
            <a:grpFill/>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5" name="Rectangle 4"/>
            <p:cNvSpPr/>
            <p:nvPr/>
          </p:nvSpPr>
          <p:spPr>
            <a:xfrm>
              <a:off x="4627143" y="369087"/>
              <a:ext cx="2894017" cy="1215297"/>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a:t>Thư viện</a:t>
              </a:r>
            </a:p>
          </p:txBody>
        </p:sp>
      </p:grpSp>
      <p:grpSp>
        <p:nvGrpSpPr>
          <p:cNvPr id="6" name="Group 5"/>
          <p:cNvGrpSpPr/>
          <p:nvPr/>
        </p:nvGrpSpPr>
        <p:grpSpPr>
          <a:xfrm>
            <a:off x="1724260" y="2909571"/>
            <a:ext cx="2791898" cy="1279289"/>
            <a:chOff x="1525009" y="2662760"/>
            <a:chExt cx="2791898" cy="1279289"/>
          </a:xfrm>
          <a:solidFill>
            <a:schemeClr val="accent6">
              <a:lumMod val="40000"/>
              <a:lumOff val="60000"/>
            </a:schemeClr>
          </a:solidFill>
          <a:scene3d>
            <a:camera prst="orthographicFront"/>
            <a:lightRig rig="flat" dir="t"/>
          </a:scene3d>
        </p:grpSpPr>
        <p:sp>
          <p:nvSpPr>
            <p:cNvPr id="7" name="Rectangle 6"/>
            <p:cNvSpPr/>
            <p:nvPr/>
          </p:nvSpPr>
          <p:spPr>
            <a:xfrm>
              <a:off x="1525009" y="2662760"/>
              <a:ext cx="2791898" cy="1279289"/>
            </a:xfrm>
            <a:prstGeom prst="rect">
              <a:avLst/>
            </a:prstGeom>
            <a:grpFill/>
            <a:sp3d prstMaterial="dkEdge">
              <a:bevelT w="8200" h="38100"/>
            </a:sp3d>
          </p:spPr>
          <p:style>
            <a:lnRef idx="0">
              <a:schemeClr val="lt1">
                <a:hueOff val="0"/>
                <a:satOff val="0"/>
                <a:lumOff val="0"/>
                <a:alphaOff val="0"/>
              </a:schemeClr>
            </a:lnRef>
            <a:fillRef idx="2">
              <a:schemeClr val="accent2">
                <a:hueOff val="2340759"/>
                <a:satOff val="-2919"/>
                <a:lumOff val="686"/>
                <a:alphaOff val="0"/>
              </a:schemeClr>
            </a:fillRef>
            <a:effectRef idx="1">
              <a:schemeClr val="accent2">
                <a:hueOff val="2340759"/>
                <a:satOff val="-2919"/>
                <a:lumOff val="686"/>
                <a:alphaOff val="0"/>
              </a:schemeClr>
            </a:effectRef>
            <a:fontRef idx="minor">
              <a:schemeClr val="dk1"/>
            </a:fontRef>
          </p:style>
        </p:sp>
        <p:sp>
          <p:nvSpPr>
            <p:cNvPr id="8" name="Rectangle 7"/>
            <p:cNvSpPr/>
            <p:nvPr/>
          </p:nvSpPr>
          <p:spPr>
            <a:xfrm>
              <a:off x="1525009" y="2662760"/>
              <a:ext cx="2791898" cy="1279289"/>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a:t>Thầy cô hướng dẫn</a:t>
              </a:r>
            </a:p>
          </p:txBody>
        </p:sp>
      </p:gr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547129"/>
            <a:ext cx="3346450" cy="211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1768" y="4543449"/>
            <a:ext cx="269398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7357" y="686894"/>
            <a:ext cx="1143000" cy="2862322"/>
          </a:xfrm>
          <a:prstGeom prst="rect">
            <a:avLst/>
          </a:prstGeom>
          <a:noFill/>
        </p:spPr>
        <p:txBody>
          <a:bodyPr wrap="square" rtlCol="0">
            <a:spAutoFit/>
          </a:bodyPr>
          <a:lstStyle/>
          <a:p>
            <a:pPr algn="ctr"/>
            <a:r>
              <a:rPr lang="en-US" sz="3600" b="1">
                <a:latin typeface="Times New Roman" pitchFamily="18" charset="0"/>
                <a:cs typeface="Times New Roman" pitchFamily="18" charset="0"/>
              </a:rPr>
              <a:t>2.</a:t>
            </a:r>
          </a:p>
          <a:p>
            <a:pPr algn="ctr"/>
            <a:r>
              <a:rPr lang="en-US" sz="3600" b="1">
                <a:latin typeface="Times New Roman" pitchFamily="18" charset="0"/>
                <a:cs typeface="Times New Roman" pitchFamily="18" charset="0"/>
              </a:rPr>
              <a:t>Thu thập tài liệu</a:t>
            </a:r>
          </a:p>
        </p:txBody>
      </p:sp>
      <p:grpSp>
        <p:nvGrpSpPr>
          <p:cNvPr id="15" name="Group 14"/>
          <p:cNvGrpSpPr/>
          <p:nvPr/>
        </p:nvGrpSpPr>
        <p:grpSpPr>
          <a:xfrm>
            <a:off x="5104699" y="4896965"/>
            <a:ext cx="2678519" cy="1619298"/>
            <a:chOff x="5181619" y="4724404"/>
            <a:chExt cx="2678519" cy="1619298"/>
          </a:xfrm>
          <a:solidFill>
            <a:schemeClr val="tx2">
              <a:lumMod val="40000"/>
              <a:lumOff val="60000"/>
            </a:schemeClr>
          </a:solidFill>
          <a:scene3d>
            <a:camera prst="orthographicFront"/>
            <a:lightRig rig="flat" dir="t"/>
          </a:scene3d>
        </p:grpSpPr>
        <p:sp>
          <p:nvSpPr>
            <p:cNvPr id="16" name="Rectangle 15"/>
            <p:cNvSpPr/>
            <p:nvPr/>
          </p:nvSpPr>
          <p:spPr>
            <a:xfrm>
              <a:off x="5181619" y="4724404"/>
              <a:ext cx="2678519" cy="1619298"/>
            </a:xfrm>
            <a:prstGeom prst="rect">
              <a:avLst/>
            </a:prstGeom>
            <a:grpFill/>
            <a:sp3d prstMaterial="dkEdge">
              <a:bevelT w="8200" h="38100"/>
            </a:sp3d>
          </p:spPr>
          <p:style>
            <a:lnRef idx="0">
              <a:schemeClr val="lt1">
                <a:hueOff val="0"/>
                <a:satOff val="0"/>
                <a:lumOff val="0"/>
                <a:alphaOff val="0"/>
              </a:schemeClr>
            </a:lnRef>
            <a:fillRef idx="2">
              <a:schemeClr val="accent2">
                <a:hueOff val="4681519"/>
                <a:satOff val="-5839"/>
                <a:lumOff val="1373"/>
                <a:alphaOff val="0"/>
              </a:schemeClr>
            </a:fillRef>
            <a:effectRef idx="1">
              <a:schemeClr val="accent2">
                <a:hueOff val="4681519"/>
                <a:satOff val="-5839"/>
                <a:lumOff val="1373"/>
                <a:alphaOff val="0"/>
              </a:schemeClr>
            </a:effectRef>
            <a:fontRef idx="minor">
              <a:schemeClr val="dk1"/>
            </a:fontRef>
          </p:style>
        </p:sp>
        <p:sp>
          <p:nvSpPr>
            <p:cNvPr id="17" name="Rectangle 16"/>
            <p:cNvSpPr/>
            <p:nvPr/>
          </p:nvSpPr>
          <p:spPr>
            <a:xfrm>
              <a:off x="5181619" y="4724404"/>
              <a:ext cx="2678519" cy="1619298"/>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a:t>Các trang wed lưu trữ tài liệu khoa học</a:t>
              </a:r>
            </a:p>
          </p:txBody>
        </p:sp>
      </p:grpSp>
    </p:spTree>
    <p:extLst>
      <p:ext uri="{BB962C8B-B14F-4D97-AF65-F5344CB8AC3E}">
        <p14:creationId xmlns:p14="http://schemas.microsoft.com/office/powerpoint/2010/main" val="284414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250"/>
                                        <p:tgtEl>
                                          <p:spTgt spid="7170"/>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25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25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7171"/>
                                        </p:tgtEl>
                                        <p:attrNameLst>
                                          <p:attrName>style.visibility</p:attrName>
                                        </p:attrNameLst>
                                      </p:cBhvr>
                                      <p:to>
                                        <p:strVal val="visible"/>
                                      </p:to>
                                    </p:set>
                                    <p:animEffect transition="in" filter="wipe(down)">
                                      <p:cBhvr>
                                        <p:cTn id="18" dur="250"/>
                                        <p:tgtEl>
                                          <p:spTgt spid="717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wipe(down)">
                                      <p:cBhvr>
                                        <p:cTn id="23" dur="250"/>
                                        <p:tgtEl>
                                          <p:spTgt spid="7172"/>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73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6800" y="502023"/>
            <a:ext cx="533400" cy="584775"/>
          </a:xfrm>
          <a:prstGeom prst="rect">
            <a:avLst/>
          </a:prstGeom>
          <a:noFill/>
        </p:spPr>
        <p:txBody>
          <a:bodyPr wrap="square" rtlCol="0">
            <a:spAutoFit/>
          </a:bodyPr>
          <a:lstStyle/>
          <a:p>
            <a:r>
              <a:rPr lang="en-US" sz="3200" b="1">
                <a:latin typeface="Times New Roman" pitchFamily="18" charset="0"/>
                <a:cs typeface="Times New Roman" pitchFamily="18" charset="0"/>
              </a:rPr>
              <a:t>3.</a:t>
            </a:r>
          </a:p>
        </p:txBody>
      </p:sp>
      <p:sp>
        <p:nvSpPr>
          <p:cNvPr id="2" name="Rectangle 1"/>
          <p:cNvSpPr/>
          <p:nvPr/>
        </p:nvSpPr>
        <p:spPr>
          <a:xfrm>
            <a:off x="7543800" y="0"/>
            <a:ext cx="1600200" cy="794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286000" y="1905000"/>
            <a:ext cx="51054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76400" y="2167890"/>
            <a:ext cx="6324600" cy="145542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Đối tượng nghiên cứu:</a:t>
            </a:r>
            <a:r>
              <a:rPr lang="vi-VN" sz="2800">
                <a:solidFill>
                  <a:schemeClr val="tx1"/>
                </a:solidFill>
                <a:latin typeface="Times New Roman" pitchFamily="18" charset="0"/>
                <a:cs typeface="Times New Roman" pitchFamily="18" charset="0"/>
              </a:rPr>
              <a:t>Là những người, sự vật hay hiện tượng cần xem xét và làm rõ trong nhiệm vụ nghiên cứu.</a:t>
            </a:r>
            <a:r>
              <a:rPr lang="en-US" sz="2800">
                <a:solidFill>
                  <a:schemeClr val="tx1"/>
                </a:solidFill>
                <a:latin typeface="Times New Roman" pitchFamily="18" charset="0"/>
                <a:cs typeface="Times New Roman" pitchFamily="18" charset="0"/>
              </a:rPr>
              <a:t> </a:t>
            </a:r>
          </a:p>
        </p:txBody>
      </p:sp>
      <p:sp>
        <p:nvSpPr>
          <p:cNvPr id="9" name="Rectangle 8"/>
          <p:cNvSpPr/>
          <p:nvPr/>
        </p:nvSpPr>
        <p:spPr>
          <a:xfrm>
            <a:off x="1676400" y="2167890"/>
            <a:ext cx="6324600" cy="17183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itchFamily="18" charset="0"/>
                <a:cs typeface="Times New Roman" pitchFamily="18" charset="0"/>
              </a:rPr>
              <a:t>Phạm vi nghiên cứu: Là giới hạn khảo sát đối tượng nghiên cứu trong trong phạm vi nhất định, bao gồm thời gian và không gian cụ thể.</a:t>
            </a:r>
            <a:endParaRPr lang="en-US" sz="2800">
              <a:solidFill>
                <a:schemeClr val="tx1"/>
              </a:solidFill>
              <a:latin typeface="Times New Roman" pitchFamily="18" charset="0"/>
              <a:cs typeface="Times New Roman" pitchFamily="18" charset="0"/>
            </a:endParaRPr>
          </a:p>
        </p:txBody>
      </p:sp>
      <p:sp>
        <p:nvSpPr>
          <p:cNvPr id="10" name="Rectangle 9"/>
          <p:cNvSpPr/>
          <p:nvPr/>
        </p:nvSpPr>
        <p:spPr>
          <a:xfrm>
            <a:off x="1676400" y="2167890"/>
            <a:ext cx="6324600" cy="171831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itchFamily="18" charset="0"/>
                <a:cs typeface="Times New Roman" pitchFamily="18" charset="0"/>
              </a:rPr>
              <a:t>Mục đích nghiên cứu: Là đích đến mà người nghiên cứu muốn đạt được sau khi thực hiện nghiên cứu.</a:t>
            </a:r>
            <a:endParaRPr lang="en-US" sz="2800">
              <a:solidFill>
                <a:schemeClr val="tx1"/>
              </a:solidFill>
              <a:latin typeface="Times New Roman" pitchFamily="18" charset="0"/>
              <a:cs typeface="Times New Roman" pitchFamily="18" charset="0"/>
            </a:endParaRPr>
          </a:p>
        </p:txBody>
      </p:sp>
      <p:sp>
        <p:nvSpPr>
          <p:cNvPr id="11" name="Rectangle 10"/>
          <p:cNvSpPr/>
          <p:nvPr/>
        </p:nvSpPr>
        <p:spPr>
          <a:xfrm>
            <a:off x="1676400" y="2170938"/>
            <a:ext cx="6324600" cy="171831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itchFamily="18" charset="0"/>
                <a:cs typeface="Times New Roman" pitchFamily="18" charset="0"/>
              </a:rPr>
              <a:t>Phương pháp nghiên cứu: Là cách thức, phương tiện để giải quyết các nhiệm vụ trong nghiên cứu</a:t>
            </a:r>
            <a:r>
              <a:rPr lang="en-US" sz="280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178252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2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0100" y="936478"/>
            <a:ext cx="4533900" cy="5867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9600" y="291353"/>
            <a:ext cx="8001000" cy="523220"/>
          </a:xfrm>
          <a:prstGeom prst="rect">
            <a:avLst/>
          </a:prstGeom>
          <a:noFill/>
        </p:spPr>
        <p:txBody>
          <a:bodyPr wrap="square" rtlCol="0">
            <a:spAutoFit/>
          </a:bodyPr>
          <a:lstStyle/>
          <a:p>
            <a:r>
              <a:rPr lang="en-US" sz="2800" b="1">
                <a:latin typeface="Times New Roman" pitchFamily="18" charset="0"/>
                <a:cs typeface="Times New Roman" pitchFamily="18" charset="0"/>
              </a:rPr>
              <a:t>4. LẬP KẾ HOẠCH – XÂY DỰNG ĐỀ CƯƠNG</a:t>
            </a:r>
          </a:p>
        </p:txBody>
      </p:sp>
      <p:pic>
        <p:nvPicPr>
          <p:cNvPr id="819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21754"/>
            <a:ext cx="4174444" cy="5697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760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99"/>
                                        </p:tgtEl>
                                        <p:attrNameLst>
                                          <p:attrName>style.visibility</p:attrName>
                                        </p:attrNameLst>
                                      </p:cBhvr>
                                      <p:to>
                                        <p:strVal val="visible"/>
                                      </p:to>
                                    </p:set>
                                    <p:animEffect transition="in" filter="wipe(down)">
                                      <p:cBhvr>
                                        <p:cTn id="7" dur="250"/>
                                        <p:tgtEl>
                                          <p:spTgt spid="81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down)">
                                      <p:cBhvr>
                                        <p:cTn id="12" dur="25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 y="0"/>
            <a:ext cx="3048000" cy="243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00000"/>
                </a:solidFill>
                <a:latin typeface="Times New Roman" pitchFamily="18" charset="0"/>
                <a:cs typeface="Times New Roman" pitchFamily="18" charset="0"/>
              </a:rPr>
              <a:t>II. TRIỂN KHAI NGHIÊN CỨU</a:t>
            </a:r>
          </a:p>
        </p:txBody>
      </p:sp>
    </p:spTree>
    <p:extLst>
      <p:ext uri="{BB962C8B-B14F-4D97-AF65-F5344CB8AC3E}">
        <p14:creationId xmlns:p14="http://schemas.microsoft.com/office/powerpoint/2010/main" val="3759187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p:nvPr/>
        </p:nvSpPr>
        <p:spPr>
          <a:xfrm>
            <a:off x="3200400" y="2309864"/>
            <a:ext cx="2863818" cy="3304013"/>
          </a:xfrm>
          <a:prstGeom prst="leftCircularArrow">
            <a:avLst>
              <a:gd name="adj1" fmla="val 2944"/>
              <a:gd name="adj2" fmla="val 360490"/>
              <a:gd name="adj3" fmla="val 2136001"/>
              <a:gd name="adj4" fmla="val 9024489"/>
              <a:gd name="adj5" fmla="val 3435"/>
            </a:avLst>
          </a:prstGeom>
          <a:solidFill>
            <a:srgbClr val="0070C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7" name="Group 16"/>
          <p:cNvGrpSpPr/>
          <p:nvPr/>
        </p:nvGrpSpPr>
        <p:grpSpPr>
          <a:xfrm>
            <a:off x="4877465" y="1420467"/>
            <a:ext cx="3429000" cy="3011470"/>
            <a:chOff x="4800600" y="1066800"/>
            <a:chExt cx="3024514" cy="2859070"/>
          </a:xfrm>
        </p:grpSpPr>
        <p:sp>
          <p:nvSpPr>
            <p:cNvPr id="8" name="Rounded Rectangle 7"/>
            <p:cNvSpPr/>
            <p:nvPr/>
          </p:nvSpPr>
          <p:spPr>
            <a:xfrm>
              <a:off x="4800600" y="1797887"/>
              <a:ext cx="2847383" cy="2127983"/>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9" name="Group 8"/>
            <p:cNvGrpSpPr/>
            <p:nvPr/>
          </p:nvGrpSpPr>
          <p:grpSpPr>
            <a:xfrm>
              <a:off x="5632774" y="1066800"/>
              <a:ext cx="2192340" cy="871821"/>
              <a:chOff x="4468575" y="622729"/>
              <a:chExt cx="2192340" cy="871821"/>
            </a:xfrm>
            <a:solidFill>
              <a:srgbClr val="C00000"/>
            </a:solidFill>
          </p:grpSpPr>
          <p:sp>
            <p:nvSpPr>
              <p:cNvPr id="10" name="Rounded Rectangle 9"/>
              <p:cNvSpPr/>
              <p:nvPr/>
            </p:nvSpPr>
            <p:spPr>
              <a:xfrm>
                <a:off x="4468575" y="622729"/>
                <a:ext cx="2192340" cy="871821"/>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ounded Rectangle 4"/>
              <p:cNvSpPr/>
              <p:nvPr/>
            </p:nvSpPr>
            <p:spPr>
              <a:xfrm>
                <a:off x="4494110" y="648264"/>
                <a:ext cx="2141270" cy="82075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9530" tIns="33020" rIns="49530" bIns="33020" numCol="1" spcCol="1270" anchor="ctr" anchorCtr="0">
                <a:noAutofit/>
              </a:bodyPr>
              <a:lstStyle/>
              <a:p>
                <a:pPr lvl="0" algn="ctr" defTabSz="1155700" rtl="0">
                  <a:lnSpc>
                    <a:spcPct val="90000"/>
                  </a:lnSpc>
                  <a:spcBef>
                    <a:spcPct val="0"/>
                  </a:spcBef>
                  <a:spcAft>
                    <a:spcPct val="35000"/>
                  </a:spcAft>
                </a:pPr>
                <a:r>
                  <a:rPr lang="en-US" sz="2600" kern="1200"/>
                  <a:t>Xử lý dữ liệu</a:t>
                </a:r>
              </a:p>
            </p:txBody>
          </p:sp>
        </p:gr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8398" y="1913086"/>
              <a:ext cx="2758966" cy="191794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TextBox 5"/>
          <p:cNvSpPr txBox="1"/>
          <p:nvPr/>
        </p:nvSpPr>
        <p:spPr>
          <a:xfrm>
            <a:off x="400160" y="304800"/>
            <a:ext cx="4411198" cy="523220"/>
          </a:xfrm>
          <a:prstGeom prst="rect">
            <a:avLst/>
          </a:prstGeom>
          <a:noFill/>
        </p:spPr>
        <p:txBody>
          <a:bodyPr wrap="square" rtlCol="0">
            <a:spAutoFit/>
          </a:bodyPr>
          <a:lstStyle/>
          <a:p>
            <a:r>
              <a:rPr lang="en-US" sz="2800" b="1">
                <a:latin typeface="Times New Roman" pitchFamily="18" charset="0"/>
                <a:cs typeface="Times New Roman" pitchFamily="18" charset="0"/>
              </a:rPr>
              <a:t>1. Thu thập và xử lý dữ liệu</a:t>
            </a:r>
          </a:p>
        </p:txBody>
      </p:sp>
      <p:grpSp>
        <p:nvGrpSpPr>
          <p:cNvPr id="18" name="Group 17"/>
          <p:cNvGrpSpPr/>
          <p:nvPr/>
        </p:nvGrpSpPr>
        <p:grpSpPr>
          <a:xfrm>
            <a:off x="603889" y="1820355"/>
            <a:ext cx="3280435" cy="2843741"/>
            <a:chOff x="603889" y="1820355"/>
            <a:chExt cx="3280435" cy="2843741"/>
          </a:xfrm>
        </p:grpSpPr>
        <p:grpSp>
          <p:nvGrpSpPr>
            <p:cNvPr id="16" name="Group 15"/>
            <p:cNvGrpSpPr/>
            <p:nvPr/>
          </p:nvGrpSpPr>
          <p:grpSpPr>
            <a:xfrm>
              <a:off x="603889" y="1820355"/>
              <a:ext cx="3280435" cy="2843741"/>
              <a:chOff x="1295401" y="1735899"/>
              <a:chExt cx="2903674" cy="2615587"/>
            </a:xfrm>
          </p:grpSpPr>
          <p:sp>
            <p:nvSpPr>
              <p:cNvPr id="7" name="Rounded Rectangle 6"/>
              <p:cNvSpPr/>
              <p:nvPr/>
            </p:nvSpPr>
            <p:spPr>
              <a:xfrm>
                <a:off x="1295401" y="1735899"/>
                <a:ext cx="2831090" cy="2034250"/>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3" name="Group 12"/>
              <p:cNvGrpSpPr/>
              <p:nvPr/>
            </p:nvGrpSpPr>
            <p:grpSpPr>
              <a:xfrm>
                <a:off x="2006735" y="3479665"/>
                <a:ext cx="2192340" cy="871821"/>
                <a:chOff x="1354769" y="2656979"/>
                <a:chExt cx="2192340" cy="871821"/>
              </a:xfrm>
              <a:solidFill>
                <a:srgbClr val="C00000"/>
              </a:solidFill>
            </p:grpSpPr>
            <p:sp>
              <p:nvSpPr>
                <p:cNvPr id="14" name="Rounded Rectangle 13"/>
                <p:cNvSpPr/>
                <p:nvPr/>
              </p:nvSpPr>
              <p:spPr>
                <a:xfrm>
                  <a:off x="1354769" y="2656979"/>
                  <a:ext cx="2192340" cy="871821"/>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ounded Rectangle 4"/>
                <p:cNvSpPr/>
                <p:nvPr/>
              </p:nvSpPr>
              <p:spPr>
                <a:xfrm>
                  <a:off x="1380304" y="2682514"/>
                  <a:ext cx="2141270" cy="82075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9530" tIns="33020" rIns="49530" bIns="33020" numCol="1" spcCol="1270" anchor="ctr" anchorCtr="0">
                  <a:noAutofit/>
                </a:bodyPr>
                <a:lstStyle/>
                <a:p>
                  <a:pPr lvl="0" algn="ctr" defTabSz="1155700" rtl="0">
                    <a:lnSpc>
                      <a:spcPct val="90000"/>
                    </a:lnSpc>
                    <a:spcBef>
                      <a:spcPct val="0"/>
                    </a:spcBef>
                    <a:spcAft>
                      <a:spcPct val="35000"/>
                    </a:spcAft>
                  </a:pPr>
                  <a:r>
                    <a:rPr lang="en-US" sz="2600" kern="1200"/>
                    <a:t>Thu thập dữ liệu</a:t>
                  </a:r>
                </a:p>
              </p:txBody>
            </p:sp>
          </p:grpSp>
        </p:grpSp>
        <p:pic>
          <p:nvPicPr>
            <p:cNvPr id="153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039827"/>
              <a:ext cx="2749971"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9163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25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45184"/>
            <a:ext cx="7239000" cy="523220"/>
          </a:xfrm>
          <a:prstGeom prst="rect">
            <a:avLst/>
          </a:prstGeom>
          <a:noFill/>
        </p:spPr>
        <p:txBody>
          <a:bodyPr wrap="square" rtlCol="0">
            <a:spAutoFit/>
          </a:bodyPr>
          <a:lstStyle/>
          <a:p>
            <a:r>
              <a:rPr lang="en-US" sz="2800" b="1">
                <a:latin typeface="Times New Roman" pitchFamily="18" charset="0"/>
                <a:cs typeface="Times New Roman" pitchFamily="18" charset="0"/>
              </a:rPr>
              <a:t>2. KIỂM CHỨNG KẾT QUẢ NGHIÊN CỨU</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914400"/>
            <a:ext cx="7899948" cy="4959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2259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967161" y="2037561"/>
            <a:ext cx="2416936" cy="2772062"/>
          </a:xfrm>
          <a:prstGeom prst="rect">
            <a:avLst/>
          </a:prstGeom>
        </p:spPr>
      </p:pic>
      <p:sp>
        <p:nvSpPr>
          <p:cNvPr id="9" name="Rectangle 8"/>
          <p:cNvSpPr/>
          <p:nvPr/>
        </p:nvSpPr>
        <p:spPr>
          <a:xfrm>
            <a:off x="970156" y="5174167"/>
            <a:ext cx="2306444" cy="845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rPr>
              <a:t> </a:t>
            </a:r>
            <a:r>
              <a:rPr lang="en-US" dirty="0" err="1">
                <a:solidFill>
                  <a:schemeClr val="tx1"/>
                </a:solidFill>
              </a:rPr>
              <a:t>Nguyễn</a:t>
            </a:r>
            <a:r>
              <a:rPr lang="en-US" dirty="0">
                <a:solidFill>
                  <a:schemeClr val="tx1"/>
                </a:solidFill>
              </a:rPr>
              <a:t> </a:t>
            </a:r>
            <a:r>
              <a:rPr lang="en-US" dirty="0" err="1">
                <a:solidFill>
                  <a:schemeClr val="tx1"/>
                </a:solidFill>
              </a:rPr>
              <a:t>Thị</a:t>
            </a:r>
            <a:r>
              <a:rPr lang="en-US" dirty="0">
                <a:solidFill>
                  <a:schemeClr val="tx1"/>
                </a:solidFill>
              </a:rPr>
              <a:t> </a:t>
            </a:r>
            <a:r>
              <a:rPr lang="en-US" dirty="0" err="1">
                <a:solidFill>
                  <a:schemeClr val="tx1"/>
                </a:solidFill>
              </a:rPr>
              <a:t>Huế</a:t>
            </a:r>
            <a:endParaRPr lang="en-US" dirty="0">
              <a:solidFill>
                <a:schemeClr val="tx1"/>
              </a:solidFill>
            </a:endParaRPr>
          </a:p>
          <a:p>
            <a:pPr algn="ctr" defTabSz="457200"/>
            <a:r>
              <a:rPr lang="en-US" dirty="0" err="1">
                <a:solidFill>
                  <a:schemeClr val="tx1"/>
                </a:solidFill>
              </a:rPr>
              <a:t>Chủ</a:t>
            </a:r>
            <a:r>
              <a:rPr lang="en-US" dirty="0">
                <a:solidFill>
                  <a:schemeClr val="tx1"/>
                </a:solidFill>
              </a:rPr>
              <a:t> </a:t>
            </a:r>
            <a:r>
              <a:rPr lang="en-US" dirty="0" err="1">
                <a:solidFill>
                  <a:schemeClr val="tx1"/>
                </a:solidFill>
              </a:rPr>
              <a:t>nhiệm</a:t>
            </a:r>
            <a:r>
              <a:rPr lang="en-US" dirty="0">
                <a:solidFill>
                  <a:schemeClr val="tx1"/>
                </a:solidFill>
              </a:rPr>
              <a:t> </a:t>
            </a:r>
            <a:r>
              <a:rPr lang="en-US" dirty="0" err="1">
                <a:solidFill>
                  <a:schemeClr val="tx1"/>
                </a:solidFill>
              </a:rPr>
              <a:t>đề</a:t>
            </a:r>
            <a:r>
              <a:rPr lang="en-US" dirty="0">
                <a:solidFill>
                  <a:schemeClr val="tx1"/>
                </a:solidFill>
              </a:rPr>
              <a:t> </a:t>
            </a:r>
            <a:r>
              <a:rPr lang="en-US" dirty="0" err="1" smtClean="0">
                <a:solidFill>
                  <a:schemeClr val="tx1"/>
                </a:solidFill>
              </a:rPr>
              <a:t>tài</a:t>
            </a:r>
            <a:r>
              <a:rPr lang="en-US" dirty="0" smtClean="0">
                <a:solidFill>
                  <a:schemeClr val="tx1"/>
                </a:solidFill>
              </a:rPr>
              <a:t/>
            </a:r>
            <a:br>
              <a:rPr lang="en-US" dirty="0" smtClean="0">
                <a:solidFill>
                  <a:schemeClr val="tx1"/>
                </a:solidFill>
              </a:rPr>
            </a:br>
            <a:r>
              <a:rPr lang="en-US" dirty="0" smtClean="0">
                <a:solidFill>
                  <a:schemeClr val="tx1"/>
                </a:solidFill>
              </a:rPr>
              <a:t>ĐT: 0987301895</a:t>
            </a:r>
            <a:endParaRPr lang="en-US" dirty="0">
              <a:solidFill>
                <a:schemeClr val="tx1"/>
              </a:solidFill>
            </a:endParaRPr>
          </a:p>
        </p:txBody>
      </p:sp>
      <p:sp>
        <p:nvSpPr>
          <p:cNvPr id="10" name="Rectangle 9"/>
          <p:cNvSpPr/>
          <p:nvPr/>
        </p:nvSpPr>
        <p:spPr>
          <a:xfrm>
            <a:off x="3507646" y="5174165"/>
            <a:ext cx="2169841" cy="635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a:solidFill>
                  <a:schemeClr val="tx1"/>
                </a:solidFill>
              </a:rPr>
              <a:t>Trần </a:t>
            </a:r>
            <a:r>
              <a:rPr lang="en-US" err="1">
                <a:solidFill>
                  <a:schemeClr val="tx1"/>
                </a:solidFill>
              </a:rPr>
              <a:t>Thanh</a:t>
            </a:r>
            <a:r>
              <a:rPr lang="en-US">
                <a:solidFill>
                  <a:schemeClr val="tx1"/>
                </a:solidFill>
              </a:rPr>
              <a:t> Huyền</a:t>
            </a:r>
          </a:p>
        </p:txBody>
      </p:sp>
      <p:sp>
        <p:nvSpPr>
          <p:cNvPr id="11" name="Rectangle 10"/>
          <p:cNvSpPr/>
          <p:nvPr/>
        </p:nvSpPr>
        <p:spPr>
          <a:xfrm>
            <a:off x="6015318" y="5206635"/>
            <a:ext cx="2320621" cy="6356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a:solidFill>
                  <a:prstClr val="white"/>
                </a:solidFill>
              </a:rPr>
              <a:t> </a:t>
            </a:r>
            <a:r>
              <a:rPr lang="en-US" dirty="0" err="1">
                <a:solidFill>
                  <a:schemeClr val="tx1"/>
                </a:solidFill>
              </a:rPr>
              <a:t>Hà</a:t>
            </a:r>
            <a:r>
              <a:rPr lang="en-US" dirty="0">
                <a:solidFill>
                  <a:schemeClr val="tx1"/>
                </a:solidFill>
              </a:rPr>
              <a:t> </a:t>
            </a:r>
            <a:r>
              <a:rPr lang="en-US" err="1">
                <a:solidFill>
                  <a:schemeClr val="tx1"/>
                </a:solidFill>
              </a:rPr>
              <a:t>Bích</a:t>
            </a:r>
            <a:r>
              <a:rPr lang="en-US">
                <a:solidFill>
                  <a:schemeClr val="tx1"/>
                </a:solidFill>
              </a:rPr>
              <a:t> Ngọc</a:t>
            </a:r>
            <a:endParaRPr lang="en-US" dirty="0">
              <a:solidFill>
                <a:schemeClr val="tx1"/>
              </a:solidFill>
            </a:endParaRPr>
          </a:p>
        </p:txBody>
      </p:sp>
      <p:sp>
        <p:nvSpPr>
          <p:cNvPr id="12" name="Rectangle 11"/>
          <p:cNvSpPr/>
          <p:nvPr/>
        </p:nvSpPr>
        <p:spPr>
          <a:xfrm>
            <a:off x="1098239" y="232854"/>
            <a:ext cx="7150483" cy="646331"/>
          </a:xfrm>
          <a:prstGeom prst="rect">
            <a:avLst/>
          </a:prstGeom>
          <a:noFill/>
        </p:spPr>
        <p:txBody>
          <a:bodyPr wrap="none" lIns="91440" tIns="45720" rIns="91440" bIns="45720">
            <a:spAutoFit/>
          </a:bodyPr>
          <a:lstStyle/>
          <a:p>
            <a:pPr algn="ctr" defTabSz="457200"/>
            <a:r>
              <a:rPr lang="en-US" sz="3600" b="1">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rPr>
              <a:t>NHÓM SINH VIÊN THỰC HIỆN ĐỀ TÀI</a:t>
            </a:r>
            <a:endParaRPr lang="en-US" sz="3600" b="1" dirty="0">
              <a:ln w="12700">
                <a:solidFill>
                  <a:srgbClr val="865640">
                    <a:lumMod val="50000"/>
                  </a:srgbClr>
                </a:solidFill>
                <a:prstDash val="solid"/>
              </a:ln>
              <a:pattFill prst="narHorz">
                <a:fgClr>
                  <a:srgbClr val="865640"/>
                </a:fgClr>
                <a:bgClr>
                  <a:srgbClr val="865640">
                    <a:lumMod val="40000"/>
                    <a:lumOff val="60000"/>
                  </a:srgbClr>
                </a:bgClr>
              </a:pattFill>
              <a:effectLst>
                <a:innerShdw blurRad="177800">
                  <a:srgbClr val="865640">
                    <a:lumMod val="50000"/>
                  </a:srgbClr>
                </a:innerShdw>
              </a:effectLst>
            </a:endParaRPr>
          </a:p>
        </p:txBody>
      </p:sp>
      <p:sp>
        <p:nvSpPr>
          <p:cNvPr id="13" name="TextBox 12"/>
          <p:cNvSpPr txBox="1"/>
          <p:nvPr/>
        </p:nvSpPr>
        <p:spPr>
          <a:xfrm>
            <a:off x="1105166" y="1043306"/>
            <a:ext cx="6826561" cy="707886"/>
          </a:xfrm>
          <a:prstGeom prst="rect">
            <a:avLst/>
          </a:prstGeom>
          <a:noFill/>
        </p:spPr>
        <p:txBody>
          <a:bodyPr wrap="square" rtlCol="0">
            <a:spAutoFit/>
          </a:bodyPr>
          <a:lstStyle/>
          <a:p>
            <a:r>
              <a:rPr lang="en-US" sz="2000" b="1">
                <a:latin typeface="Times New Roman" pitchFamily="18" charset="0"/>
                <a:cs typeface="Times New Roman" pitchFamily="18" charset="0"/>
              </a:rPr>
              <a:t>Sử dụng trò chơi trong tiết sinh hoạt lớp tại một số trường tiểu học trên địa bàn thành phố Sơn La, tỉnh Sơn La.</a:t>
            </a: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3164" y="2037561"/>
            <a:ext cx="2274822" cy="2798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Grp="1" noChangeAspect="1" noChangeArrowheads="1"/>
          </p:cNvPicPr>
          <p:nvPr>
            <p:ph sz="quarter" idx="1"/>
          </p:nvPr>
        </p:nvPicPr>
        <p:blipFill rotWithShape="1">
          <a:blip r:embed="rId4" cstate="print">
            <a:extLst>
              <a:ext uri="{28A0092B-C50C-407E-A947-70E740481C1C}">
                <a14:useLocalDpi xmlns:a14="http://schemas.microsoft.com/office/drawing/2010/main" val="0"/>
              </a:ext>
            </a:extLst>
          </a:blip>
          <a:srcRect b="6955"/>
          <a:stretch/>
        </p:blipFill>
        <p:spPr bwMode="auto">
          <a:xfrm>
            <a:off x="792182" y="2022321"/>
            <a:ext cx="2530436" cy="2740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7048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09" y="685800"/>
            <a:ext cx="8802774"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0373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52400"/>
            <a:ext cx="8381999" cy="6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1508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107" y="572994"/>
            <a:ext cx="7818293" cy="5865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573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94382"/>
            <a:ext cx="8077200" cy="1077218"/>
          </a:xfrm>
          <a:prstGeom prst="rect">
            <a:avLst/>
          </a:prstGeom>
          <a:noFill/>
        </p:spPr>
        <p:txBody>
          <a:bodyPr wrap="square" rtlCol="0">
            <a:spAutoFit/>
          </a:bodyPr>
          <a:lstStyle/>
          <a:p>
            <a:r>
              <a:rPr lang="en-US" sz="3200" b="1">
                <a:solidFill>
                  <a:srgbClr val="C00000"/>
                </a:solidFill>
                <a:latin typeface="Times New Roman" pitchFamily="18" charset="0"/>
                <a:cs typeface="Times New Roman" pitchFamily="18" charset="0"/>
              </a:rPr>
              <a:t>III. VIẾT BÁO CÁO KẾT QUẢ NGHIÊN CỨU</a:t>
            </a:r>
          </a:p>
        </p:txBody>
      </p:sp>
      <p:pic>
        <p:nvPicPr>
          <p:cNvPr id="1026" name="Picture 2" descr="Có thể là hình ảnh về 4 người và văn bản cho biết '8 TRƯỜNG ĐẠI HỌC TÂY BẮC KHOA TIÊU HỌC MÂM NON NGHIỆM THU ĐỀ TÀI NCKH CỦA SINH VIÊN NĂM HOc 2022 2023 La, thá năm PULIÃn Viếtsta'">
            <a:extLst>
              <a:ext uri="{FF2B5EF4-FFF2-40B4-BE49-F238E27FC236}">
                <a16:creationId xmlns:a16="http://schemas.microsoft.com/office/drawing/2014/main" id="{F4228292-53F4-4296-8E33-D691274FF2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371600"/>
            <a:ext cx="80772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59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 y="1143000"/>
            <a:ext cx="8763000" cy="461665"/>
          </a:xfrm>
          <a:prstGeom prst="rect">
            <a:avLst/>
          </a:prstGeom>
        </p:spPr>
        <p:txBody>
          <a:bodyPr wrap="square">
            <a:spAutoFit/>
          </a:bodyPr>
          <a:lstStyle/>
          <a:p>
            <a:r>
              <a:rPr lang="en-US" sz="2400">
                <a:solidFill>
                  <a:srgbClr val="C00000"/>
                </a:solidFill>
                <a:latin typeface="Times New Roman"/>
                <a:ea typeface="Calibri"/>
              </a:rPr>
              <a:t>Tập hợp nội dung nghiên cứu với hình thức là một bài viết hoàn chỉnh</a:t>
            </a:r>
            <a:endParaRPr lang="en-US" sz="2400">
              <a:solidFill>
                <a:srgbClr val="C00000"/>
              </a:solidFill>
            </a:endParaRPr>
          </a:p>
        </p:txBody>
      </p:sp>
      <p:sp>
        <p:nvSpPr>
          <p:cNvPr id="3" name="Rectangle 2"/>
          <p:cNvSpPr/>
          <p:nvPr/>
        </p:nvSpPr>
        <p:spPr>
          <a:xfrm>
            <a:off x="1066800" y="2209800"/>
            <a:ext cx="7239000" cy="2863156"/>
          </a:xfrm>
          <a:prstGeom prst="rect">
            <a:avLst/>
          </a:prstGeom>
        </p:spPr>
        <p:txBody>
          <a:bodyPr wrap="square">
            <a:spAutoFit/>
          </a:bodyPr>
          <a:lstStyle/>
          <a:p>
            <a:pPr marL="342900" indent="-342900">
              <a:lnSpc>
                <a:spcPct val="115000"/>
              </a:lnSpc>
              <a:spcAft>
                <a:spcPts val="1000"/>
              </a:spcAft>
              <a:buFont typeface="Wingdings" pitchFamily="2" charset="2"/>
              <a:buChar char="Ø"/>
            </a:pPr>
            <a:r>
              <a:rPr lang="en-US" sz="2400">
                <a:solidFill>
                  <a:srgbClr val="002060"/>
                </a:solidFill>
                <a:latin typeface="Times New Roman"/>
                <a:ea typeface="Calibri"/>
                <a:cs typeface="Times New Roman"/>
              </a:rPr>
              <a:t>Về nội dung cần có hàm lượng vừa phải, rõ ràng.</a:t>
            </a:r>
          </a:p>
          <a:p>
            <a:pPr marL="342900" indent="-342900">
              <a:lnSpc>
                <a:spcPct val="115000"/>
              </a:lnSpc>
              <a:spcAft>
                <a:spcPts val="1000"/>
              </a:spcAft>
              <a:buFont typeface="Wingdings" pitchFamily="2" charset="2"/>
              <a:buChar char="Ø"/>
            </a:pPr>
            <a:r>
              <a:rPr lang="en-US" sz="2400">
                <a:solidFill>
                  <a:srgbClr val="002060"/>
                </a:solidFill>
                <a:latin typeface="Times New Roman"/>
                <a:ea typeface="Calibri"/>
                <a:cs typeface="Times New Roman"/>
              </a:rPr>
              <a:t>Về hình thức cần trình bày sạch sẽ, phù hợp với yêu cầu của nghiên cứu.</a:t>
            </a:r>
          </a:p>
          <a:p>
            <a:pPr marL="342900" indent="-342900">
              <a:lnSpc>
                <a:spcPct val="115000"/>
              </a:lnSpc>
              <a:spcAft>
                <a:spcPts val="1000"/>
              </a:spcAft>
              <a:buFont typeface="Wingdings" pitchFamily="2" charset="2"/>
              <a:buChar char="Ø"/>
            </a:pPr>
            <a:r>
              <a:rPr lang="en-US" sz="2400">
                <a:solidFill>
                  <a:srgbClr val="002060"/>
                </a:solidFill>
                <a:latin typeface="Times New Roman"/>
                <a:ea typeface="Calibri"/>
                <a:cs typeface="Times New Roman"/>
              </a:rPr>
              <a:t>Ngoài ra, các nhóm nghiên cứu cũng cần chuẩn bị trước các nội dung phản biện để bảo vệ cho nghiên cứu của mình trước Hội đồng.</a:t>
            </a:r>
            <a:endParaRPr lang="en-US" sz="2400">
              <a:solidFill>
                <a:srgbClr val="002060"/>
              </a:solidFill>
              <a:effectLst/>
              <a:latin typeface="Times New Roman"/>
              <a:ea typeface="Calibri"/>
              <a:cs typeface="Times New Roman"/>
            </a:endParaRPr>
          </a:p>
        </p:txBody>
      </p:sp>
    </p:spTree>
    <p:extLst>
      <p:ext uri="{BB962C8B-B14F-4D97-AF65-F5344CB8AC3E}">
        <p14:creationId xmlns:p14="http://schemas.microsoft.com/office/powerpoint/2010/main" val="29700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4E1C103-118D-414E-9A8D-DD14F62ED7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762000"/>
            <a:ext cx="7409522" cy="3733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5B84B8-6ACB-485E-9005-760FC0A8B498}"/>
              </a:ext>
            </a:extLst>
          </p:cNvPr>
          <p:cNvSpPr txBox="1"/>
          <p:nvPr/>
        </p:nvSpPr>
        <p:spPr>
          <a:xfrm>
            <a:off x="1143000" y="4876800"/>
            <a:ext cx="7620000" cy="400110"/>
          </a:xfrm>
          <a:prstGeom prst="rect">
            <a:avLst/>
          </a:prstGeom>
          <a:noFill/>
        </p:spPr>
        <p:txBody>
          <a:bodyPr wrap="square" rtlCol="0">
            <a:spAutoFit/>
          </a:bodyPr>
          <a:lstStyle/>
          <a:p>
            <a:r>
              <a:rPr lang="en-US" sz="2000" i="1">
                <a:latin typeface="Times New Roman" panose="02020603050405020304" pitchFamily="18" charset="0"/>
                <a:cs typeface="Times New Roman" panose="02020603050405020304" pitchFamily="18" charset="0"/>
              </a:rPr>
              <a:t>Báo cáo và bảo vệ công trình nghiên cứu tr</a:t>
            </a:r>
            <a:r>
              <a:rPr lang="vi-VN" sz="2000" i="1">
                <a:latin typeface="Times New Roman" panose="02020603050405020304" pitchFamily="18" charset="0"/>
                <a:cs typeface="Times New Roman" panose="02020603050405020304" pitchFamily="18" charset="0"/>
              </a:rPr>
              <a:t>ư</a:t>
            </a:r>
            <a:r>
              <a:rPr lang="en-US" sz="2000" i="1">
                <a:latin typeface="Times New Roman" panose="02020603050405020304" pitchFamily="18" charset="0"/>
                <a:cs typeface="Times New Roman" panose="02020603050405020304" pitchFamily="18" charset="0"/>
              </a:rPr>
              <a:t>ớc Hội đồng phản biện</a:t>
            </a:r>
          </a:p>
        </p:txBody>
      </p:sp>
    </p:spTree>
    <p:extLst>
      <p:ext uri="{BB962C8B-B14F-4D97-AF65-F5344CB8AC3E}">
        <p14:creationId xmlns:p14="http://schemas.microsoft.com/office/powerpoint/2010/main" val="3251096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8795" y="1295400"/>
            <a:ext cx="7172325" cy="4777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4940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 y="0"/>
            <a:ext cx="5427024" cy="6858000"/>
          </a:xfrm>
          <a:prstGeom prst="rect">
            <a:avLst/>
          </a:prstGeom>
        </p:spPr>
      </p:pic>
      <p:sp>
        <p:nvSpPr>
          <p:cNvPr id="3" name="TextBox 2"/>
          <p:cNvSpPr txBox="1"/>
          <p:nvPr/>
        </p:nvSpPr>
        <p:spPr>
          <a:xfrm>
            <a:off x="5562600" y="2774908"/>
            <a:ext cx="3083860" cy="830997"/>
          </a:xfrm>
          <a:prstGeom prst="rect">
            <a:avLst/>
          </a:prstGeom>
          <a:noFill/>
        </p:spPr>
        <p:txBody>
          <a:bodyPr wrap="square" rtlCol="0">
            <a:spAutoFit/>
          </a:bodyPr>
          <a:lstStyle/>
          <a:p>
            <a:r>
              <a:rPr lang="en-US" sz="2400" b="1">
                <a:latin typeface="Times New Roman" pitchFamily="18" charset="0"/>
                <a:cs typeface="Times New Roman" pitchFamily="18" charset="0"/>
              </a:rPr>
              <a:t>Giảng viên hướng dẫn</a:t>
            </a:r>
          </a:p>
          <a:p>
            <a:r>
              <a:rPr lang="en-US" sz="2400" b="1">
                <a:latin typeface="Times New Roman" pitchFamily="18" charset="0"/>
                <a:cs typeface="Times New Roman" pitchFamily="18" charset="0"/>
              </a:rPr>
              <a:t>TS. Lê Thị Thu Hà</a:t>
            </a:r>
          </a:p>
        </p:txBody>
      </p:sp>
    </p:spTree>
    <p:extLst>
      <p:ext uri="{BB962C8B-B14F-4D97-AF65-F5344CB8AC3E}">
        <p14:creationId xmlns:p14="http://schemas.microsoft.com/office/powerpoint/2010/main" val="3231395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 y="20640"/>
            <a:ext cx="9193213" cy="681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3"/>
          <p:cNvSpPr/>
          <p:nvPr/>
        </p:nvSpPr>
        <p:spPr>
          <a:xfrm>
            <a:off x="776923" y="843280"/>
            <a:ext cx="7361555" cy="95123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1pPr>
            <a:lvl2pPr marR="0" lvl="1"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2pPr>
            <a:lvl3pPr marR="0" lvl="2"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3pPr>
            <a:lvl4pPr marR="0" lvl="3"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4pPr>
            <a:lvl5pPr marR="0" lvl="4"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5pPr>
            <a:lvl6pPr marR="0" lvl="5"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6pPr>
            <a:lvl7pPr marR="0" lvl="6"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7pPr>
            <a:lvl8pPr marR="0" lvl="7"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8pPr>
            <a:lvl9pPr marR="0" lvl="8"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9pPr>
          </a:lstStyle>
          <a:p>
            <a:r>
              <a:rPr lang="vi-VN" altLang="en-US" sz="3200" b="1">
                <a:latin typeface="+mj-lt"/>
                <a:cs typeface="Palatino Linotype" panose="02040502050505030304" charset="0"/>
              </a:rPr>
              <a:t>BÁO CÁO THAM LUẬN </a:t>
            </a:r>
          </a:p>
          <a:p>
            <a:r>
              <a:rPr lang="vi-VN" altLang="en-US" sz="3200" b="1">
                <a:latin typeface="+mj-lt"/>
                <a:cs typeface="Palatino Linotype" panose="02040502050505030304" charset="0"/>
              </a:rPr>
              <a:t>Hội nghị </a:t>
            </a:r>
            <a:r>
              <a:rPr lang="en-US" altLang="en-US" sz="3200" b="1">
                <a:latin typeface="+mj-lt"/>
                <a:cs typeface="Palatino Linotype" panose="02040502050505030304" charset="0"/>
              </a:rPr>
              <a:t>s</a:t>
            </a:r>
            <a:r>
              <a:rPr lang="vi-VN" altLang="en-US" sz="3200" b="1">
                <a:latin typeface="+mj-lt"/>
                <a:cs typeface="Palatino Linotype" panose="02040502050505030304" charset="0"/>
              </a:rPr>
              <a:t>inh viên nghiên cứu khoa học </a:t>
            </a:r>
          </a:p>
        </p:txBody>
      </p:sp>
      <p:sp>
        <p:nvSpPr>
          <p:cNvPr id="2" name="TextBox 1"/>
          <p:cNvSpPr txBox="1"/>
          <p:nvPr/>
        </p:nvSpPr>
        <p:spPr>
          <a:xfrm>
            <a:off x="1600200" y="2895600"/>
            <a:ext cx="5715000" cy="369332"/>
          </a:xfrm>
          <a:prstGeom prst="rect">
            <a:avLst/>
          </a:prstGeom>
          <a:noFill/>
        </p:spPr>
        <p:txBody>
          <a:bodyPr wrap="square" rtlCol="0">
            <a:spAutoFit/>
          </a:bodyPr>
          <a:lstStyle/>
          <a:p>
            <a:endParaRPr lang="en-US"/>
          </a:p>
        </p:txBody>
      </p:sp>
      <p:sp>
        <p:nvSpPr>
          <p:cNvPr id="5" name="Title 3"/>
          <p:cNvSpPr/>
          <p:nvPr/>
        </p:nvSpPr>
        <p:spPr>
          <a:xfrm>
            <a:off x="677228" y="2668571"/>
            <a:ext cx="7560945" cy="1519273"/>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1pPr>
            <a:lvl2pPr marR="0" lvl="1"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2pPr>
            <a:lvl3pPr marR="0" lvl="2"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3pPr>
            <a:lvl4pPr marR="0" lvl="3"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4pPr>
            <a:lvl5pPr marR="0" lvl="4"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5pPr>
            <a:lvl6pPr marR="0" lvl="5"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6pPr>
            <a:lvl7pPr marR="0" lvl="6"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7pPr>
            <a:lvl8pPr marR="0" lvl="7"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8pPr>
            <a:lvl9pPr marR="0" lvl="8" algn="ctr" rtl="0">
              <a:lnSpc>
                <a:spcPct val="100000"/>
              </a:lnSpc>
              <a:spcBef>
                <a:spcPts val="0"/>
              </a:spcBef>
              <a:spcAft>
                <a:spcPts val="0"/>
              </a:spcAft>
              <a:buClr>
                <a:schemeClr val="dk2"/>
              </a:buClr>
              <a:buSzPts val="6000"/>
              <a:buFont typeface="Caveat"/>
              <a:buNone/>
              <a:defRPr sz="6000" b="0" i="0" u="none" strike="noStrike" cap="none">
                <a:solidFill>
                  <a:schemeClr val="dk2"/>
                </a:solidFill>
                <a:latin typeface="Caveat"/>
                <a:ea typeface="Caveat"/>
                <a:cs typeface="Caveat"/>
                <a:sym typeface="Caveat"/>
              </a:defRPr>
            </a:lvl9pPr>
          </a:lstStyle>
          <a:p>
            <a:r>
              <a:rPr lang="en-US" altLang="en-US" sz="3200" b="1">
                <a:latin typeface="Times New Roman" pitchFamily="18" charset="0"/>
                <a:cs typeface="Times New Roman" pitchFamily="18" charset="0"/>
              </a:rPr>
              <a:t>CÁC BƯỚC THỰC HIỆN MỘT ĐỀ TÀI NGHIÊN CỨU KHOA HỌC</a:t>
            </a:r>
            <a:endParaRPr lang="vi-VN" altLang="en-US" sz="3200" b="1">
              <a:latin typeface="Times New Roman" pitchFamily="18" charset="0"/>
              <a:cs typeface="Times New Roman" pitchFamily="18" charset="0"/>
            </a:endParaRPr>
          </a:p>
        </p:txBody>
      </p:sp>
    </p:spTree>
    <p:extLst>
      <p:ext uri="{BB962C8B-B14F-4D97-AF65-F5344CB8AC3E}">
        <p14:creationId xmlns:p14="http://schemas.microsoft.com/office/powerpoint/2010/main" val="337154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2286000"/>
            <a:ext cx="5410200" cy="2677656"/>
          </a:xfrm>
          <a:prstGeom prst="rect">
            <a:avLst/>
          </a:prstGeom>
        </p:spPr>
        <p:txBody>
          <a:bodyPr wrap="square">
            <a:spAutoFit/>
          </a:bodyPr>
          <a:lstStyle/>
          <a:p>
            <a:pPr marL="342900" indent="-342900">
              <a:buFont typeface="Wingdings" pitchFamily="2" charset="2"/>
              <a:buChar char="Ø"/>
            </a:pPr>
            <a:r>
              <a:rPr lang="en-US" sz="2800">
                <a:latin typeface="Times New Roman" pitchFamily="18" charset="0"/>
                <a:cs typeface="Times New Roman" pitchFamily="18" charset="0"/>
              </a:rPr>
              <a:t>C</a:t>
            </a:r>
            <a:r>
              <a:rPr lang="vi-VN" sz="2800">
                <a:latin typeface="Times New Roman" pitchFamily="18" charset="0"/>
                <a:cs typeface="Times New Roman" pitchFamily="18" charset="0"/>
              </a:rPr>
              <a:t>ông việc nghiên cứu khoa học (trong sinh viên) chỉ là những nghiên cứu, tìm tòi nhằm phát hiện ra những cái mới, giải quyết những vấn đề mà thực tiễn và lý luận đặt ra</a:t>
            </a:r>
            <a:r>
              <a:rPr lang="en-US" sz="2800">
                <a:latin typeface="Times New Roman" pitchFamily="18" charset="0"/>
                <a:cs typeface="Times New Roman" pitchFamily="18" charset="0"/>
              </a:rPr>
              <a:t>.</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944" y="1524000"/>
            <a:ext cx="2936656" cy="381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80594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52600"/>
            <a:ext cx="4008120" cy="3516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loud Callout 1"/>
          <p:cNvSpPr/>
          <p:nvPr/>
        </p:nvSpPr>
        <p:spPr>
          <a:xfrm>
            <a:off x="4038600" y="304800"/>
            <a:ext cx="4114800" cy="1905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itchFamily="18" charset="0"/>
                <a:cs typeface="Times New Roman" pitchFamily="18" charset="0"/>
              </a:rPr>
              <a:t>Xà bem…</a:t>
            </a:r>
          </a:p>
          <a:p>
            <a:pPr algn="ctr"/>
            <a:r>
              <a:rPr lang="en-US" sz="2800">
                <a:latin typeface="Times New Roman" pitchFamily="18" charset="0"/>
                <a:cs typeface="Times New Roman" pitchFamily="18" charset="0"/>
              </a:rPr>
              <a:t>Thuồn luồn…</a:t>
            </a:r>
          </a:p>
        </p:txBody>
      </p:sp>
      <p:sp>
        <p:nvSpPr>
          <p:cNvPr id="3" name="TextBox 2"/>
          <p:cNvSpPr txBox="1"/>
          <p:nvPr/>
        </p:nvSpPr>
        <p:spPr>
          <a:xfrm>
            <a:off x="1432560" y="5510569"/>
            <a:ext cx="5943600" cy="461665"/>
          </a:xfrm>
          <a:prstGeom prst="rect">
            <a:avLst/>
          </a:prstGeom>
          <a:noFill/>
        </p:spPr>
        <p:txBody>
          <a:bodyPr wrap="square" rtlCol="0">
            <a:spAutoFit/>
          </a:bodyPr>
          <a:lstStyle/>
          <a:p>
            <a:r>
              <a:rPr lang="en-US" sz="2400" i="1">
                <a:latin typeface="Times New Roman" pitchFamily="18" charset="0"/>
                <a:cs typeface="Times New Roman" pitchFamily="18" charset="0"/>
              </a:rPr>
              <a:t>Học sinh DTTS khi học thường  phát âm sai </a:t>
            </a:r>
          </a:p>
        </p:txBody>
      </p:sp>
    </p:spTree>
    <p:extLst>
      <p:ext uri="{BB962C8B-B14F-4D97-AF65-F5344CB8AC3E}">
        <p14:creationId xmlns:p14="http://schemas.microsoft.com/office/powerpoint/2010/main" val="2642579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212035855"/>
              </p:ext>
            </p:extLst>
          </p:nvPr>
        </p:nvGraphicFramePr>
        <p:xfrm>
          <a:off x="406400" y="152400"/>
          <a:ext cx="8585200" cy="670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9261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6221" y="4205919"/>
            <a:ext cx="2225254" cy="2225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2278" y="2196059"/>
            <a:ext cx="2325195" cy="231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2873" r="10625" b="4827"/>
          <a:stretch/>
        </p:blipFill>
        <p:spPr bwMode="auto">
          <a:xfrm>
            <a:off x="4227226" y="838201"/>
            <a:ext cx="1888761" cy="137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586182" y="0"/>
            <a:ext cx="4124034" cy="6705599"/>
            <a:chOff x="2586182" y="0"/>
            <a:chExt cx="4124034" cy="6705599"/>
          </a:xfrm>
        </p:grpSpPr>
        <p:sp>
          <p:nvSpPr>
            <p:cNvPr id="4" name="Circular Arrow 3"/>
            <p:cNvSpPr/>
            <p:nvPr/>
          </p:nvSpPr>
          <p:spPr>
            <a:xfrm>
              <a:off x="3482632" y="0"/>
              <a:ext cx="3227584" cy="3228075"/>
            </a:xfrm>
            <a:prstGeom prst="circularArrow">
              <a:avLst>
                <a:gd name="adj1" fmla="val 10980"/>
                <a:gd name="adj2" fmla="val 1142322"/>
                <a:gd name="adj3" fmla="val 45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Freeform 4"/>
            <p:cNvSpPr/>
            <p:nvPr/>
          </p:nvSpPr>
          <p:spPr>
            <a:xfrm>
              <a:off x="4134876" y="1516741"/>
              <a:ext cx="1793506" cy="896538"/>
            </a:xfrm>
            <a:custGeom>
              <a:avLst/>
              <a:gdLst>
                <a:gd name="connsiteX0" fmla="*/ 0 w 1793506"/>
                <a:gd name="connsiteY0" fmla="*/ 0 h 896538"/>
                <a:gd name="connsiteX1" fmla="*/ 1793506 w 1793506"/>
                <a:gd name="connsiteY1" fmla="*/ 0 h 896538"/>
                <a:gd name="connsiteX2" fmla="*/ 1793506 w 1793506"/>
                <a:gd name="connsiteY2" fmla="*/ 896538 h 896538"/>
                <a:gd name="connsiteX3" fmla="*/ 0 w 1793506"/>
                <a:gd name="connsiteY3" fmla="*/ 896538 h 896538"/>
                <a:gd name="connsiteX4" fmla="*/ 0 w 1793506"/>
                <a:gd name="connsiteY4" fmla="*/ 0 h 896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506" h="896538">
                  <a:moveTo>
                    <a:pt x="0" y="0"/>
                  </a:moveTo>
                  <a:lnTo>
                    <a:pt x="1793506" y="0"/>
                  </a:lnTo>
                  <a:lnTo>
                    <a:pt x="1793506" y="896538"/>
                  </a:lnTo>
                  <a:lnTo>
                    <a:pt x="0" y="8965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95" tIns="23495" rIns="23495" bIns="23495" numCol="1" spcCol="1270" anchor="ctr" anchorCtr="0">
              <a:noAutofit/>
            </a:bodyPr>
            <a:lstStyle/>
            <a:p>
              <a:pPr lvl="0" algn="ctr" defTabSz="1644650" rtl="0">
                <a:lnSpc>
                  <a:spcPct val="90000"/>
                </a:lnSpc>
                <a:spcBef>
                  <a:spcPct val="0"/>
                </a:spcBef>
                <a:spcAft>
                  <a:spcPct val="35000"/>
                </a:spcAft>
              </a:pPr>
              <a:endParaRPr lang="en-US" sz="3700" b="1" kern="1200"/>
            </a:p>
          </p:txBody>
        </p:sp>
        <p:sp>
          <p:nvSpPr>
            <p:cNvPr id="6" name="Shape 5"/>
            <p:cNvSpPr/>
            <p:nvPr/>
          </p:nvSpPr>
          <p:spPr>
            <a:xfrm>
              <a:off x="2586182" y="1854768"/>
              <a:ext cx="3227584" cy="3228075"/>
            </a:xfrm>
            <a:prstGeom prst="leftCircularArrow">
              <a:avLst>
                <a:gd name="adj1" fmla="val 10980"/>
                <a:gd name="adj2" fmla="val 1142322"/>
                <a:gd name="adj3" fmla="val 6300000"/>
                <a:gd name="adj4" fmla="val 189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reeform 6"/>
            <p:cNvSpPr/>
            <p:nvPr/>
          </p:nvSpPr>
          <p:spPr>
            <a:xfrm>
              <a:off x="3303221" y="3030931"/>
              <a:ext cx="1793506" cy="896538"/>
            </a:xfrm>
            <a:custGeom>
              <a:avLst/>
              <a:gdLst>
                <a:gd name="connsiteX0" fmla="*/ 0 w 1793506"/>
                <a:gd name="connsiteY0" fmla="*/ 0 h 896538"/>
                <a:gd name="connsiteX1" fmla="*/ 1793506 w 1793506"/>
                <a:gd name="connsiteY1" fmla="*/ 0 h 896538"/>
                <a:gd name="connsiteX2" fmla="*/ 1793506 w 1793506"/>
                <a:gd name="connsiteY2" fmla="*/ 896538 h 896538"/>
                <a:gd name="connsiteX3" fmla="*/ 0 w 1793506"/>
                <a:gd name="connsiteY3" fmla="*/ 896538 h 896538"/>
                <a:gd name="connsiteX4" fmla="*/ 0 w 1793506"/>
                <a:gd name="connsiteY4" fmla="*/ 0 h 896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506" h="896538">
                  <a:moveTo>
                    <a:pt x="0" y="0"/>
                  </a:moveTo>
                  <a:lnTo>
                    <a:pt x="1793506" y="0"/>
                  </a:lnTo>
                  <a:lnTo>
                    <a:pt x="1793506" y="896538"/>
                  </a:lnTo>
                  <a:lnTo>
                    <a:pt x="0" y="8965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95" tIns="23495" rIns="23495" bIns="23495" numCol="1" spcCol="1270" anchor="ctr" anchorCtr="0">
              <a:noAutofit/>
            </a:bodyPr>
            <a:lstStyle/>
            <a:p>
              <a:pPr lvl="0" algn="ctr" defTabSz="1644650" rtl="0">
                <a:lnSpc>
                  <a:spcPct val="90000"/>
                </a:lnSpc>
                <a:spcBef>
                  <a:spcPct val="0"/>
                </a:spcBef>
                <a:spcAft>
                  <a:spcPct val="35000"/>
                </a:spcAft>
              </a:pPr>
              <a:endParaRPr lang="en-US" sz="3700" kern="1200"/>
            </a:p>
          </p:txBody>
        </p:sp>
        <p:sp>
          <p:nvSpPr>
            <p:cNvPr id="8" name="Block Arc 7"/>
            <p:cNvSpPr/>
            <p:nvPr/>
          </p:nvSpPr>
          <p:spPr>
            <a:xfrm>
              <a:off x="3712351" y="3931493"/>
              <a:ext cx="2772995" cy="2774106"/>
            </a:xfrm>
            <a:prstGeom prst="blockArc">
              <a:avLst>
                <a:gd name="adj1" fmla="val 13500000"/>
                <a:gd name="adj2" fmla="val 10800000"/>
                <a:gd name="adj3" fmla="val 1274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Freeform 8"/>
            <p:cNvSpPr/>
            <p:nvPr/>
          </p:nvSpPr>
          <p:spPr>
            <a:xfrm>
              <a:off x="4200277" y="4899111"/>
              <a:ext cx="1793506" cy="896538"/>
            </a:xfrm>
            <a:custGeom>
              <a:avLst/>
              <a:gdLst>
                <a:gd name="connsiteX0" fmla="*/ 0 w 1793506"/>
                <a:gd name="connsiteY0" fmla="*/ 0 h 896538"/>
                <a:gd name="connsiteX1" fmla="*/ 1793506 w 1793506"/>
                <a:gd name="connsiteY1" fmla="*/ 0 h 896538"/>
                <a:gd name="connsiteX2" fmla="*/ 1793506 w 1793506"/>
                <a:gd name="connsiteY2" fmla="*/ 896538 h 896538"/>
                <a:gd name="connsiteX3" fmla="*/ 0 w 1793506"/>
                <a:gd name="connsiteY3" fmla="*/ 896538 h 896538"/>
                <a:gd name="connsiteX4" fmla="*/ 0 w 1793506"/>
                <a:gd name="connsiteY4" fmla="*/ 0 h 896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3506" h="896538">
                  <a:moveTo>
                    <a:pt x="0" y="0"/>
                  </a:moveTo>
                  <a:lnTo>
                    <a:pt x="1793506" y="0"/>
                  </a:lnTo>
                  <a:lnTo>
                    <a:pt x="1793506" y="896538"/>
                  </a:lnTo>
                  <a:lnTo>
                    <a:pt x="0" y="8965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95" tIns="23495" rIns="23495" bIns="23495" numCol="1" spcCol="1270" anchor="ctr" anchorCtr="0">
              <a:noAutofit/>
            </a:bodyPr>
            <a:lstStyle/>
            <a:p>
              <a:pPr lvl="0" algn="ctr" defTabSz="1644650" rtl="0">
                <a:lnSpc>
                  <a:spcPct val="90000"/>
                </a:lnSpc>
                <a:spcBef>
                  <a:spcPct val="0"/>
                </a:spcBef>
                <a:spcAft>
                  <a:spcPct val="35000"/>
                </a:spcAft>
              </a:pPr>
              <a:endParaRPr lang="en-US" sz="3700" kern="1200"/>
            </a:p>
          </p:txBody>
        </p:sp>
      </p:grpSp>
      <p:sp>
        <p:nvSpPr>
          <p:cNvPr id="2" name="TextBox 1">
            <a:extLst>
              <a:ext uri="{FF2B5EF4-FFF2-40B4-BE49-F238E27FC236}">
                <a16:creationId xmlns:a16="http://schemas.microsoft.com/office/drawing/2014/main" id="{59825D76-4584-4B31-8BCD-9BFD29BCB8DC}"/>
              </a:ext>
            </a:extLst>
          </p:cNvPr>
          <p:cNvSpPr txBox="1"/>
          <p:nvPr/>
        </p:nvSpPr>
        <p:spPr>
          <a:xfrm>
            <a:off x="1070993" y="634130"/>
            <a:ext cx="2321933" cy="1015663"/>
          </a:xfrm>
          <a:prstGeom prst="rect">
            <a:avLst/>
          </a:prstGeom>
          <a:noFill/>
        </p:spPr>
        <p:txBody>
          <a:bodyPr wrap="square" rtlCol="0">
            <a:spAutoFit/>
          </a:bodyPr>
          <a:lstStyle/>
          <a:p>
            <a:r>
              <a:rPr lang="en-US" sz="2000"/>
              <a:t>Thời gian tìm tòi, đọc tài liệu, đi thực tế,…</a:t>
            </a:r>
          </a:p>
        </p:txBody>
      </p:sp>
      <p:sp>
        <p:nvSpPr>
          <p:cNvPr id="13" name="TextBox 12">
            <a:extLst>
              <a:ext uri="{FF2B5EF4-FFF2-40B4-BE49-F238E27FC236}">
                <a16:creationId xmlns:a16="http://schemas.microsoft.com/office/drawing/2014/main" id="{505ED4A7-9109-4A57-919D-CBF098C11530}"/>
              </a:ext>
            </a:extLst>
          </p:cNvPr>
          <p:cNvSpPr txBox="1"/>
          <p:nvPr/>
        </p:nvSpPr>
        <p:spPr>
          <a:xfrm>
            <a:off x="5679422" y="2971368"/>
            <a:ext cx="2321933" cy="707886"/>
          </a:xfrm>
          <a:prstGeom prst="rect">
            <a:avLst/>
          </a:prstGeom>
          <a:noFill/>
        </p:spPr>
        <p:txBody>
          <a:bodyPr wrap="square" rtlCol="0">
            <a:spAutoFit/>
          </a:bodyPr>
          <a:lstStyle/>
          <a:p>
            <a:r>
              <a:rPr lang="en-US" sz="2000"/>
              <a:t>Tiền để photo tài liệu, in ấn,…</a:t>
            </a:r>
          </a:p>
        </p:txBody>
      </p:sp>
      <p:sp>
        <p:nvSpPr>
          <p:cNvPr id="14" name="TextBox 13">
            <a:extLst>
              <a:ext uri="{FF2B5EF4-FFF2-40B4-BE49-F238E27FC236}">
                <a16:creationId xmlns:a16="http://schemas.microsoft.com/office/drawing/2014/main" id="{5EC170D5-A4AF-4BF7-8810-54DE3D0012B1}"/>
              </a:ext>
            </a:extLst>
          </p:cNvPr>
          <p:cNvSpPr txBox="1"/>
          <p:nvPr/>
        </p:nvSpPr>
        <p:spPr>
          <a:xfrm>
            <a:off x="1390417" y="4890269"/>
            <a:ext cx="2321933" cy="1323439"/>
          </a:xfrm>
          <a:prstGeom prst="rect">
            <a:avLst/>
          </a:prstGeom>
          <a:noFill/>
        </p:spPr>
        <p:txBody>
          <a:bodyPr wrap="square" rtlCol="0">
            <a:spAutoFit/>
          </a:bodyPr>
          <a:lstStyle/>
          <a:p>
            <a:r>
              <a:rPr lang="en-US" sz="2000"/>
              <a:t>Công sức là rất lớn, bạn phải nỗ lực trong một thời gian dài.</a:t>
            </a:r>
          </a:p>
        </p:txBody>
      </p:sp>
    </p:spTree>
    <p:extLst>
      <p:ext uri="{BB962C8B-B14F-4D97-AF65-F5344CB8AC3E}">
        <p14:creationId xmlns:p14="http://schemas.microsoft.com/office/powerpoint/2010/main" val="151381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25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Alternate Process 8"/>
          <p:cNvSpPr/>
          <p:nvPr/>
        </p:nvSpPr>
        <p:spPr>
          <a:xfrm>
            <a:off x="304800" y="304800"/>
            <a:ext cx="8534400" cy="685800"/>
          </a:xfrm>
          <a:prstGeom prst="flowChartAlternateProcess">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Alternate Process 10"/>
          <p:cNvSpPr/>
          <p:nvPr/>
        </p:nvSpPr>
        <p:spPr>
          <a:xfrm>
            <a:off x="558258" y="577054"/>
            <a:ext cx="8001000" cy="299246"/>
          </a:xfrm>
          <a:prstGeom prst="flowChartAlternateProcess">
            <a:avLst/>
          </a:prstGeom>
          <a:solidFill>
            <a:schemeClr val="tx1">
              <a:lumMod val="50000"/>
              <a:lumOff val="5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p:cNvGrpSpPr/>
          <p:nvPr/>
        </p:nvGrpSpPr>
        <p:grpSpPr>
          <a:xfrm>
            <a:off x="558258" y="386554"/>
            <a:ext cx="2489241" cy="5201995"/>
            <a:chOff x="558258" y="386554"/>
            <a:chExt cx="2489241" cy="5201995"/>
          </a:xfrm>
        </p:grpSpPr>
        <p:grpSp>
          <p:nvGrpSpPr>
            <p:cNvPr id="30" name="Group 29"/>
            <p:cNvGrpSpPr/>
            <p:nvPr/>
          </p:nvGrpSpPr>
          <p:grpSpPr>
            <a:xfrm>
              <a:off x="558258" y="3099308"/>
              <a:ext cx="2489241" cy="2489241"/>
              <a:chOff x="501456" y="2873660"/>
              <a:chExt cx="2489241" cy="2489241"/>
            </a:xfrm>
          </p:grpSpPr>
          <p:grpSp>
            <p:nvGrpSpPr>
              <p:cNvPr id="26" name="Group 25"/>
              <p:cNvGrpSpPr/>
              <p:nvPr/>
            </p:nvGrpSpPr>
            <p:grpSpPr>
              <a:xfrm>
                <a:off x="501456" y="2873660"/>
                <a:ext cx="2489241" cy="2489241"/>
                <a:chOff x="450581" y="2873660"/>
                <a:chExt cx="2489241" cy="2489241"/>
              </a:xfrm>
            </p:grpSpPr>
            <p:sp>
              <p:nvSpPr>
                <p:cNvPr id="27" name="Flowchart: Connector 26"/>
                <p:cNvSpPr/>
                <p:nvPr/>
              </p:nvSpPr>
              <p:spPr>
                <a:xfrm>
                  <a:off x="450581" y="2873660"/>
                  <a:ext cx="2489241" cy="2489241"/>
                </a:xfrm>
                <a:prstGeom prst="flowChartConnector">
                  <a:avLst/>
                </a:prstGeom>
                <a:effectLst>
                  <a:outerShdw blurRad="40000" dist="23000" dir="5400000" rotWithShape="0">
                    <a:srgbClr val="000000">
                      <a:alpha val="35000"/>
                    </a:srgbClr>
                  </a:outerShdw>
                  <a:reflection blurRad="6350" stA="52000" endA="300" endPos="35000" dir="5400000" sy="-100000" algn="bl" rotWithShape="0"/>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8" name="Flowchart: Connector 27"/>
                <p:cNvSpPr/>
                <p:nvPr/>
              </p:nvSpPr>
              <p:spPr>
                <a:xfrm>
                  <a:off x="1584333" y="3050374"/>
                  <a:ext cx="254083" cy="254083"/>
                </a:xfrm>
                <a:prstGeom prst="flowChartConnector">
                  <a:avLst/>
                </a:prstGeom>
                <a:solidFill>
                  <a:schemeClr val="bg1"/>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bg1"/>
                    </a:solidFill>
                  </a:endParaRPr>
                </a:p>
              </p:txBody>
            </p:sp>
          </p:grpSp>
          <p:sp>
            <p:nvSpPr>
              <p:cNvPr id="29" name="TextBox 28"/>
              <p:cNvSpPr txBox="1"/>
              <p:nvPr/>
            </p:nvSpPr>
            <p:spPr>
              <a:xfrm>
                <a:off x="760284" y="3537138"/>
                <a:ext cx="1971584" cy="1384995"/>
              </a:xfrm>
              <a:prstGeom prst="rect">
                <a:avLst/>
              </a:prstGeom>
              <a:noFill/>
            </p:spPr>
            <p:txBody>
              <a:bodyPr wrap="square" rtlCol="0">
                <a:spAutoFit/>
              </a:bodyPr>
              <a:lstStyle/>
              <a:p>
                <a:pPr algn="ctr"/>
                <a:r>
                  <a:rPr lang="en-US" sz="2800" b="1">
                    <a:latin typeface="Times New Roman" pitchFamily="18" charset="0"/>
                    <a:cs typeface="Times New Roman" pitchFamily="18" charset="0"/>
                  </a:rPr>
                  <a:t>I. Chuẩn bị cho nghiên cứu</a:t>
                </a:r>
              </a:p>
            </p:txBody>
          </p:sp>
        </p:grpSp>
        <p:grpSp>
          <p:nvGrpSpPr>
            <p:cNvPr id="35" name="Group 34"/>
            <p:cNvGrpSpPr/>
            <p:nvPr/>
          </p:nvGrpSpPr>
          <p:grpSpPr>
            <a:xfrm>
              <a:off x="1489424" y="386554"/>
              <a:ext cx="680246" cy="680246"/>
              <a:chOff x="1351888" y="386554"/>
              <a:chExt cx="680246" cy="680246"/>
            </a:xfrm>
          </p:grpSpPr>
          <p:sp>
            <p:nvSpPr>
              <p:cNvPr id="33" name="Flowchart: Connector 32"/>
              <p:cNvSpPr/>
              <p:nvPr/>
            </p:nvSpPr>
            <p:spPr>
              <a:xfrm>
                <a:off x="1351888" y="386554"/>
                <a:ext cx="680246" cy="680246"/>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p:cNvSpPr/>
              <p:nvPr/>
            </p:nvSpPr>
            <p:spPr>
              <a:xfrm>
                <a:off x="1471897" y="505883"/>
                <a:ext cx="441589" cy="441589"/>
              </a:xfrm>
              <a:prstGeom prst="flowChartConnector">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sp>
          <p:nvSpPr>
            <p:cNvPr id="47" name="Freeform 46"/>
            <p:cNvSpPr/>
            <p:nvPr/>
          </p:nvSpPr>
          <p:spPr>
            <a:xfrm>
              <a:off x="1819053" y="3099308"/>
              <a:ext cx="127042" cy="216547"/>
            </a:xfrm>
            <a:custGeom>
              <a:avLst/>
              <a:gdLst>
                <a:gd name="connsiteX0" fmla="*/ 0 w 119921"/>
                <a:gd name="connsiteY0" fmla="*/ 0 h 344832"/>
                <a:gd name="connsiteX1" fmla="*/ 59960 w 119921"/>
                <a:gd name="connsiteY1" fmla="*/ 74951 h 344832"/>
                <a:gd name="connsiteX2" fmla="*/ 89941 w 119921"/>
                <a:gd name="connsiteY2" fmla="*/ 134912 h 344832"/>
                <a:gd name="connsiteX3" fmla="*/ 119921 w 119921"/>
                <a:gd name="connsiteY3" fmla="*/ 179882 h 344832"/>
                <a:gd name="connsiteX4" fmla="*/ 104931 w 119921"/>
                <a:gd name="connsiteY4" fmla="*/ 284813 h 344832"/>
                <a:gd name="connsiteX5" fmla="*/ 74950 w 119921"/>
                <a:gd name="connsiteY5" fmla="*/ 314794 h 344832"/>
                <a:gd name="connsiteX6" fmla="*/ 14990 w 119921"/>
                <a:gd name="connsiteY6" fmla="*/ 344774 h 34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21" h="344832">
                  <a:moveTo>
                    <a:pt x="0" y="0"/>
                  </a:moveTo>
                  <a:cubicBezTo>
                    <a:pt x="19987" y="24984"/>
                    <a:pt x="42213" y="48330"/>
                    <a:pt x="59960" y="74951"/>
                  </a:cubicBezTo>
                  <a:cubicBezTo>
                    <a:pt x="72355" y="93544"/>
                    <a:pt x="78854" y="115510"/>
                    <a:pt x="89941" y="134912"/>
                  </a:cubicBezTo>
                  <a:cubicBezTo>
                    <a:pt x="98879" y="150554"/>
                    <a:pt x="109928" y="164892"/>
                    <a:pt x="119921" y="179882"/>
                  </a:cubicBezTo>
                  <a:cubicBezTo>
                    <a:pt x="114924" y="214859"/>
                    <a:pt x="116104" y="251294"/>
                    <a:pt x="104931" y="284813"/>
                  </a:cubicBezTo>
                  <a:cubicBezTo>
                    <a:pt x="100462" y="298221"/>
                    <a:pt x="85986" y="305965"/>
                    <a:pt x="74950" y="314794"/>
                  </a:cubicBezTo>
                  <a:cubicBezTo>
                    <a:pt x="34011" y="347546"/>
                    <a:pt x="45725" y="344774"/>
                    <a:pt x="14990" y="344774"/>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3" name="Straight Connector 42"/>
            <p:cNvCxnSpPr/>
            <p:nvPr/>
          </p:nvCxnSpPr>
          <p:spPr>
            <a:xfrm>
              <a:off x="1819052" y="1091318"/>
              <a:ext cx="0" cy="200799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grpSp>
        <p:nvGrpSpPr>
          <p:cNvPr id="64" name="Group 63"/>
          <p:cNvGrpSpPr/>
          <p:nvPr/>
        </p:nvGrpSpPr>
        <p:grpSpPr>
          <a:xfrm>
            <a:off x="3217888" y="310354"/>
            <a:ext cx="2549888" cy="4874205"/>
            <a:chOff x="3217888" y="310354"/>
            <a:chExt cx="2549888" cy="4874205"/>
          </a:xfrm>
        </p:grpSpPr>
        <p:grpSp>
          <p:nvGrpSpPr>
            <p:cNvPr id="31" name="Group 30"/>
            <p:cNvGrpSpPr/>
            <p:nvPr/>
          </p:nvGrpSpPr>
          <p:grpSpPr>
            <a:xfrm>
              <a:off x="3217888" y="2634671"/>
              <a:ext cx="2549888" cy="2549888"/>
              <a:chOff x="3217888" y="2524515"/>
              <a:chExt cx="2549888" cy="2549888"/>
            </a:xfrm>
          </p:grpSpPr>
          <p:sp>
            <p:nvSpPr>
              <p:cNvPr id="13" name="Flowchart: Connector 12"/>
              <p:cNvSpPr/>
              <p:nvPr/>
            </p:nvSpPr>
            <p:spPr>
              <a:xfrm>
                <a:off x="3217888" y="2524515"/>
                <a:ext cx="2549888" cy="2549888"/>
              </a:xfrm>
              <a:prstGeom prst="flowChartConnector">
                <a:avLst/>
              </a:prstGeom>
              <a:effectLst>
                <a:outerShdw blurRad="40000" dist="23000" dir="5400000" rotWithShape="0">
                  <a:srgbClr val="000000">
                    <a:alpha val="35000"/>
                  </a:srgbClr>
                </a:outerShdw>
                <a:reflection blurRad="6350" stA="52000" endA="300" endPos="350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9" name="Flowchart: Connector 18"/>
              <p:cNvSpPr/>
              <p:nvPr/>
            </p:nvSpPr>
            <p:spPr>
              <a:xfrm>
                <a:off x="4365790" y="2646356"/>
                <a:ext cx="254083" cy="25408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395986" y="3205699"/>
                <a:ext cx="2139536" cy="1384995"/>
              </a:xfrm>
              <a:prstGeom prst="rect">
                <a:avLst/>
              </a:prstGeom>
              <a:noFill/>
            </p:spPr>
            <p:txBody>
              <a:bodyPr wrap="square" rtlCol="0">
                <a:spAutoFit/>
              </a:bodyPr>
              <a:lstStyle/>
              <a:p>
                <a:pPr algn="ctr"/>
                <a:r>
                  <a:rPr lang="en-US" sz="2800" b="1">
                    <a:latin typeface="Times New Roman" pitchFamily="18" charset="0"/>
                    <a:cs typeface="Times New Roman" pitchFamily="18" charset="0"/>
                  </a:rPr>
                  <a:t>II. Triển khai nghiên cứu</a:t>
                </a:r>
              </a:p>
            </p:txBody>
          </p:sp>
        </p:grpSp>
        <p:grpSp>
          <p:nvGrpSpPr>
            <p:cNvPr id="36" name="Group 35"/>
            <p:cNvGrpSpPr/>
            <p:nvPr/>
          </p:nvGrpSpPr>
          <p:grpSpPr>
            <a:xfrm>
              <a:off x="4152709" y="310354"/>
              <a:ext cx="680246" cy="680246"/>
              <a:chOff x="1351888" y="386554"/>
              <a:chExt cx="680246" cy="680246"/>
            </a:xfrm>
          </p:grpSpPr>
          <p:sp>
            <p:nvSpPr>
              <p:cNvPr id="37" name="Flowchart: Connector 36"/>
              <p:cNvSpPr/>
              <p:nvPr/>
            </p:nvSpPr>
            <p:spPr>
              <a:xfrm>
                <a:off x="1351888" y="386554"/>
                <a:ext cx="680246" cy="680246"/>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Connector 37"/>
              <p:cNvSpPr/>
              <p:nvPr/>
            </p:nvSpPr>
            <p:spPr>
              <a:xfrm>
                <a:off x="1471897" y="505883"/>
                <a:ext cx="441589" cy="441589"/>
              </a:xfrm>
              <a:prstGeom prst="flowChartConnector">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cxnSp>
          <p:nvCxnSpPr>
            <p:cNvPr id="48" name="Straight Connector 47"/>
            <p:cNvCxnSpPr/>
            <p:nvPr/>
          </p:nvCxnSpPr>
          <p:spPr>
            <a:xfrm flipH="1">
              <a:off x="4465754" y="990600"/>
              <a:ext cx="13879" cy="1644071"/>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53" name="Freeform 52"/>
            <p:cNvSpPr/>
            <p:nvPr/>
          </p:nvSpPr>
          <p:spPr>
            <a:xfrm>
              <a:off x="4474280" y="2619478"/>
              <a:ext cx="97720" cy="224727"/>
            </a:xfrm>
            <a:custGeom>
              <a:avLst/>
              <a:gdLst>
                <a:gd name="connsiteX0" fmla="*/ 0 w 119921"/>
                <a:gd name="connsiteY0" fmla="*/ 0 h 344832"/>
                <a:gd name="connsiteX1" fmla="*/ 59960 w 119921"/>
                <a:gd name="connsiteY1" fmla="*/ 74951 h 344832"/>
                <a:gd name="connsiteX2" fmla="*/ 89941 w 119921"/>
                <a:gd name="connsiteY2" fmla="*/ 134912 h 344832"/>
                <a:gd name="connsiteX3" fmla="*/ 119921 w 119921"/>
                <a:gd name="connsiteY3" fmla="*/ 179882 h 344832"/>
                <a:gd name="connsiteX4" fmla="*/ 104931 w 119921"/>
                <a:gd name="connsiteY4" fmla="*/ 284813 h 344832"/>
                <a:gd name="connsiteX5" fmla="*/ 74950 w 119921"/>
                <a:gd name="connsiteY5" fmla="*/ 314794 h 344832"/>
                <a:gd name="connsiteX6" fmla="*/ 14990 w 119921"/>
                <a:gd name="connsiteY6" fmla="*/ 344774 h 34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21" h="344832">
                  <a:moveTo>
                    <a:pt x="0" y="0"/>
                  </a:moveTo>
                  <a:cubicBezTo>
                    <a:pt x="19987" y="24984"/>
                    <a:pt x="42213" y="48330"/>
                    <a:pt x="59960" y="74951"/>
                  </a:cubicBezTo>
                  <a:cubicBezTo>
                    <a:pt x="72355" y="93544"/>
                    <a:pt x="78854" y="115510"/>
                    <a:pt x="89941" y="134912"/>
                  </a:cubicBezTo>
                  <a:cubicBezTo>
                    <a:pt x="98879" y="150554"/>
                    <a:pt x="109928" y="164892"/>
                    <a:pt x="119921" y="179882"/>
                  </a:cubicBezTo>
                  <a:cubicBezTo>
                    <a:pt x="114924" y="214859"/>
                    <a:pt x="116104" y="251294"/>
                    <a:pt x="104931" y="284813"/>
                  </a:cubicBezTo>
                  <a:cubicBezTo>
                    <a:pt x="100462" y="298221"/>
                    <a:pt x="85986" y="305965"/>
                    <a:pt x="74950" y="314794"/>
                  </a:cubicBezTo>
                  <a:cubicBezTo>
                    <a:pt x="34011" y="347546"/>
                    <a:pt x="45725" y="344774"/>
                    <a:pt x="14990" y="344774"/>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5" name="Group 64"/>
          <p:cNvGrpSpPr/>
          <p:nvPr/>
        </p:nvGrpSpPr>
        <p:grpSpPr>
          <a:xfrm>
            <a:off x="5918240" y="360322"/>
            <a:ext cx="2539959" cy="5187038"/>
            <a:chOff x="5918240" y="360322"/>
            <a:chExt cx="2539959" cy="5187038"/>
          </a:xfrm>
        </p:grpSpPr>
        <p:grpSp>
          <p:nvGrpSpPr>
            <p:cNvPr id="32" name="Group 31"/>
            <p:cNvGrpSpPr/>
            <p:nvPr/>
          </p:nvGrpSpPr>
          <p:grpSpPr>
            <a:xfrm>
              <a:off x="5918240" y="3007401"/>
              <a:ext cx="2539959" cy="2539959"/>
              <a:chOff x="5918240" y="3007401"/>
              <a:chExt cx="2539959" cy="2539959"/>
            </a:xfrm>
          </p:grpSpPr>
          <p:sp>
            <p:nvSpPr>
              <p:cNvPr id="14" name="Flowchart: Connector 13"/>
              <p:cNvSpPr/>
              <p:nvPr/>
            </p:nvSpPr>
            <p:spPr>
              <a:xfrm>
                <a:off x="5918240" y="3007401"/>
                <a:ext cx="2539959" cy="2539959"/>
              </a:xfrm>
              <a:prstGeom prst="flowChartConnector">
                <a:avLst/>
              </a:prstGeom>
              <a:effectLst>
                <a:outerShdw blurRad="40000" dist="23000" dir="5400000" rotWithShape="0">
                  <a:srgbClr val="000000">
                    <a:alpha val="35000"/>
                  </a:srgbClr>
                </a:outerShdw>
                <a:reflection blurRad="6350" stA="52000" endA="300" endPos="35000" dir="5400000" sy="-100000" algn="bl" rotWithShape="0"/>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8" name="Flowchart: Connector 17"/>
              <p:cNvSpPr/>
              <p:nvPr/>
            </p:nvSpPr>
            <p:spPr>
              <a:xfrm>
                <a:off x="7077972" y="3245871"/>
                <a:ext cx="254083" cy="25408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089126" y="3651432"/>
                <a:ext cx="2230416" cy="1384995"/>
              </a:xfrm>
              <a:prstGeom prst="rect">
                <a:avLst/>
              </a:prstGeom>
              <a:noFill/>
            </p:spPr>
            <p:txBody>
              <a:bodyPr wrap="square" rtlCol="0">
                <a:spAutoFit/>
              </a:bodyPr>
              <a:lstStyle/>
              <a:p>
                <a:pPr algn="ctr"/>
                <a:r>
                  <a:rPr lang="en-US" sz="2800" b="1">
                    <a:latin typeface="Times New Roman" pitchFamily="18" charset="0"/>
                    <a:cs typeface="Times New Roman" pitchFamily="18" charset="0"/>
                  </a:rPr>
                  <a:t>III. Báo cáo kết quả nghiên cứu</a:t>
                </a:r>
              </a:p>
            </p:txBody>
          </p:sp>
        </p:grpSp>
        <p:grpSp>
          <p:nvGrpSpPr>
            <p:cNvPr id="39" name="Group 38"/>
            <p:cNvGrpSpPr/>
            <p:nvPr/>
          </p:nvGrpSpPr>
          <p:grpSpPr>
            <a:xfrm>
              <a:off x="6864211" y="360322"/>
              <a:ext cx="680246" cy="680246"/>
              <a:chOff x="1351888" y="386554"/>
              <a:chExt cx="680246" cy="680246"/>
            </a:xfrm>
          </p:grpSpPr>
          <p:sp>
            <p:nvSpPr>
              <p:cNvPr id="40" name="Flowchart: Connector 39"/>
              <p:cNvSpPr/>
              <p:nvPr/>
            </p:nvSpPr>
            <p:spPr>
              <a:xfrm>
                <a:off x="1351888" y="386554"/>
                <a:ext cx="680246" cy="680246"/>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p:cNvSpPr/>
              <p:nvPr/>
            </p:nvSpPr>
            <p:spPr>
              <a:xfrm>
                <a:off x="1471897" y="505883"/>
                <a:ext cx="441589" cy="441589"/>
              </a:xfrm>
              <a:prstGeom prst="flowChartConnector">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grpSp>
        <p:sp>
          <p:nvSpPr>
            <p:cNvPr id="54" name="Freeform 53"/>
            <p:cNvSpPr/>
            <p:nvPr/>
          </p:nvSpPr>
          <p:spPr>
            <a:xfrm>
              <a:off x="7188219" y="3074790"/>
              <a:ext cx="127041" cy="254705"/>
            </a:xfrm>
            <a:custGeom>
              <a:avLst/>
              <a:gdLst>
                <a:gd name="connsiteX0" fmla="*/ 0 w 119921"/>
                <a:gd name="connsiteY0" fmla="*/ 0 h 344832"/>
                <a:gd name="connsiteX1" fmla="*/ 59960 w 119921"/>
                <a:gd name="connsiteY1" fmla="*/ 74951 h 344832"/>
                <a:gd name="connsiteX2" fmla="*/ 89941 w 119921"/>
                <a:gd name="connsiteY2" fmla="*/ 134912 h 344832"/>
                <a:gd name="connsiteX3" fmla="*/ 119921 w 119921"/>
                <a:gd name="connsiteY3" fmla="*/ 179882 h 344832"/>
                <a:gd name="connsiteX4" fmla="*/ 104931 w 119921"/>
                <a:gd name="connsiteY4" fmla="*/ 284813 h 344832"/>
                <a:gd name="connsiteX5" fmla="*/ 74950 w 119921"/>
                <a:gd name="connsiteY5" fmla="*/ 314794 h 344832"/>
                <a:gd name="connsiteX6" fmla="*/ 14990 w 119921"/>
                <a:gd name="connsiteY6" fmla="*/ 344774 h 34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21" h="344832">
                  <a:moveTo>
                    <a:pt x="0" y="0"/>
                  </a:moveTo>
                  <a:cubicBezTo>
                    <a:pt x="19987" y="24984"/>
                    <a:pt x="42213" y="48330"/>
                    <a:pt x="59960" y="74951"/>
                  </a:cubicBezTo>
                  <a:cubicBezTo>
                    <a:pt x="72355" y="93544"/>
                    <a:pt x="78854" y="115510"/>
                    <a:pt x="89941" y="134912"/>
                  </a:cubicBezTo>
                  <a:cubicBezTo>
                    <a:pt x="98879" y="150554"/>
                    <a:pt x="109928" y="164892"/>
                    <a:pt x="119921" y="179882"/>
                  </a:cubicBezTo>
                  <a:cubicBezTo>
                    <a:pt x="114924" y="214859"/>
                    <a:pt x="116104" y="251294"/>
                    <a:pt x="104931" y="284813"/>
                  </a:cubicBezTo>
                  <a:cubicBezTo>
                    <a:pt x="100462" y="298221"/>
                    <a:pt x="85986" y="305965"/>
                    <a:pt x="74950" y="314794"/>
                  </a:cubicBezTo>
                  <a:cubicBezTo>
                    <a:pt x="34011" y="347546"/>
                    <a:pt x="45725" y="344774"/>
                    <a:pt x="14990" y="344774"/>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5" name="Straight Connector 54"/>
            <p:cNvCxnSpPr/>
            <p:nvPr/>
          </p:nvCxnSpPr>
          <p:spPr>
            <a:xfrm>
              <a:off x="7204334" y="1066800"/>
              <a:ext cx="0" cy="200799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7788519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0-#ppt_w/2"/>
                                          </p:val>
                                        </p:tav>
                                        <p:tav tm="100000">
                                          <p:val>
                                            <p:strVal val="#ppt_x"/>
                                          </p:val>
                                        </p:tav>
                                      </p:tavLst>
                                    </p:anim>
                                    <p:anim calcmode="lin" valueType="num">
                                      <p:cBhvr additive="base">
                                        <p:cTn id="8"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additive="base">
                                        <p:cTn id="13" dur="500" fill="hold"/>
                                        <p:tgtEl>
                                          <p:spTgt spid="64"/>
                                        </p:tgtEl>
                                        <p:attrNameLst>
                                          <p:attrName>ppt_x</p:attrName>
                                        </p:attrNameLst>
                                      </p:cBhvr>
                                      <p:tavLst>
                                        <p:tav tm="0">
                                          <p:val>
                                            <p:strVal val="1+#ppt_w/2"/>
                                          </p:val>
                                        </p:tav>
                                        <p:tav tm="100000">
                                          <p:val>
                                            <p:strVal val="#ppt_x"/>
                                          </p:val>
                                        </p:tav>
                                      </p:tavLst>
                                    </p:anim>
                                    <p:anim calcmode="lin" valueType="num">
                                      <p:cBhvr additive="base">
                                        <p:cTn id="14"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anim calcmode="lin" valueType="num">
                                      <p:cBhvr additive="base">
                                        <p:cTn id="19" dur="500" fill="hold"/>
                                        <p:tgtEl>
                                          <p:spTgt spid="65"/>
                                        </p:tgtEl>
                                        <p:attrNameLst>
                                          <p:attrName>ppt_x</p:attrName>
                                        </p:attrNameLst>
                                      </p:cBhvr>
                                      <p:tavLst>
                                        <p:tav tm="0">
                                          <p:val>
                                            <p:strVal val="1+#ppt_w/2"/>
                                          </p:val>
                                        </p:tav>
                                        <p:tav tm="100000">
                                          <p:val>
                                            <p:strVal val="#ppt_x"/>
                                          </p:val>
                                        </p:tav>
                                      </p:tavLst>
                                    </p:anim>
                                    <p:anim calcmode="lin" valueType="num">
                                      <p:cBhvr additive="base">
                                        <p:cTn id="20"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749</TotalTime>
  <Words>607</Words>
  <Application>Microsoft Office PowerPoint</Application>
  <PresentationFormat>On-screen Show (4:3)</PresentationFormat>
  <Paragraphs>58</Paragraphs>
  <Slides>26</Slides>
  <Notes>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26</vt:i4>
      </vt:variant>
    </vt:vector>
  </HeadingPairs>
  <TitlesOfParts>
    <vt:vector size="41" baseType="lpstr">
      <vt:lpstr>Arial</vt:lpstr>
      <vt:lpstr>Bahnschrift SemiBold Condensed</vt:lpstr>
      <vt:lpstr>Calibri</vt:lpstr>
      <vt:lpstr>Caveat</vt:lpstr>
      <vt:lpstr>Century Schoolbook</vt:lpstr>
      <vt:lpstr>Georgia</vt:lpstr>
      <vt:lpstr>Nunito</vt:lpstr>
      <vt:lpstr>Palatino Linotype</vt:lpstr>
      <vt:lpstr>Times New Roman</vt:lpstr>
      <vt:lpstr>Trebuchet MS</vt:lpstr>
      <vt:lpstr>Wingdings</vt:lpstr>
      <vt:lpstr>Wingdings 2</vt:lpstr>
      <vt:lpstr>Oriel</vt:lpstr>
      <vt:lpstr>Slipstream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78</cp:revision>
  <dcterms:created xsi:type="dcterms:W3CDTF">2023-04-09T14:07:13Z</dcterms:created>
  <dcterms:modified xsi:type="dcterms:W3CDTF">2023-10-26T02:33:09Z</dcterms:modified>
</cp:coreProperties>
</file>